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12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3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8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  <p:sldMasterId id="2147484883" r:id="rId2"/>
  </p:sldMasterIdLst>
  <p:notesMasterIdLst>
    <p:notesMasterId r:id="rId16"/>
  </p:notesMasterIdLst>
  <p:handoutMasterIdLst>
    <p:handoutMasterId r:id="rId17"/>
  </p:handoutMasterIdLst>
  <p:sldIdLst>
    <p:sldId id="303" r:id="rId3"/>
    <p:sldId id="535" r:id="rId4"/>
    <p:sldId id="527" r:id="rId5"/>
    <p:sldId id="528" r:id="rId6"/>
    <p:sldId id="533" r:id="rId7"/>
    <p:sldId id="531" r:id="rId8"/>
    <p:sldId id="529" r:id="rId9"/>
    <p:sldId id="534" r:id="rId10"/>
    <p:sldId id="523" r:id="rId11"/>
    <p:sldId id="536" r:id="rId12"/>
    <p:sldId id="538" r:id="rId13"/>
    <p:sldId id="537" r:id="rId14"/>
    <p:sldId id="477" r:id="rId15"/>
  </p:sldIdLst>
  <p:sldSz cx="9144000" cy="5143500" type="screen16x9"/>
  <p:notesSz cx="6805613" cy="9944100"/>
  <p:defaultTextStyle>
    <a:defPPr>
      <a:defRPr lang="en-US"/>
    </a:defPPr>
    <a:lvl1pPr marL="0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576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9152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8728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8303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7879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7455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7031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6607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668D3622-C07D-514F-BD00-3B6844CC333C}">
          <p14:sldIdLst>
            <p14:sldId id="303"/>
          </p14:sldIdLst>
        </p14:section>
        <p14:section name="TEXT ONLY" id="{003E62C8-F3E2-1540-B6A6-5DF5395B0CA1}">
          <p14:sldIdLst>
            <p14:sldId id="535"/>
            <p14:sldId id="527"/>
            <p14:sldId id="528"/>
            <p14:sldId id="533"/>
            <p14:sldId id="531"/>
            <p14:sldId id="529"/>
            <p14:sldId id="534"/>
            <p14:sldId id="523"/>
            <p14:sldId id="536"/>
            <p14:sldId id="538"/>
            <p14:sldId id="537"/>
          </p14:sldIdLst>
        </p14:section>
        <p14:section name="BACK COVER" id="{62D9C9C7-B854-4BF1-8057-E287FADA77E3}">
          <p14:sldIdLst>
            <p14:sldId id="4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913" userDrawn="1">
          <p15:clr>
            <a:srgbClr val="F26B43"/>
          </p15:clr>
        </p15:guide>
        <p15:guide id="2" pos="158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orient="horz" pos="214" userDrawn="1">
          <p15:clr>
            <a:srgbClr val="F26B43"/>
          </p15:clr>
        </p15:guide>
        <p15:guide id="5" pos="2880" userDrawn="1">
          <p15:clr>
            <a:srgbClr val="F26B43"/>
          </p15:clr>
        </p15:guide>
        <p15:guide id="6" orient="horz" pos="1620" userDrawn="1">
          <p15:clr>
            <a:srgbClr val="F26B43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5486"/>
    <a:srgbClr val="FFCD00"/>
    <a:srgbClr val="001871"/>
    <a:srgbClr val="005386"/>
    <a:srgbClr val="E6E6E6"/>
    <a:srgbClr val="97999B"/>
    <a:srgbClr val="26377E"/>
    <a:srgbClr val="F07F2C"/>
    <a:srgbClr val="F36C1E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0" autoAdjust="0"/>
    <p:restoredTop sz="96374" autoAdjust="0"/>
  </p:normalViewPr>
  <p:slideViewPr>
    <p:cSldViewPr snapToGrid="0">
      <p:cViewPr varScale="1">
        <p:scale>
          <a:sx n="120" d="100"/>
          <a:sy n="120" d="100"/>
        </p:scale>
        <p:origin x="67" y="77"/>
      </p:cViewPr>
      <p:guideLst>
        <p:guide orient="horz" pos="2913"/>
        <p:guide pos="158"/>
        <p:guide pos="5602"/>
        <p:guide orient="horz" pos="214"/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5" d="100"/>
        <a:sy n="45" d="100"/>
      </p:scale>
      <p:origin x="0" y="-9930"/>
    </p:cViewPr>
  </p:sorterViewPr>
  <p:notesViewPr>
    <p:cSldViewPr snapToGrid="0">
      <p:cViewPr varScale="1">
        <p:scale>
          <a:sx n="77" d="100"/>
          <a:sy n="77" d="100"/>
        </p:scale>
        <p:origin x="309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ustomXml" Target="../customXml/item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ustomXml" Target="../customXml/item2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ustomXml" Target="../customXml/item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l">
              <a:defRPr sz="1200"/>
            </a:lvl1pPr>
          </a:lstStyle>
          <a:p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r">
              <a:defRPr sz="1200"/>
            </a:lvl1pPr>
          </a:lstStyle>
          <a:p>
            <a:fld id="{CD4DA60F-0BB5-4A3D-B6FA-FDF2FC2558E5}" type="datetimeFigureOut">
              <a:rPr lang="en-US" smtClean="0">
                <a:latin typeface="Arial Narrow" panose="020B0606020202030204" pitchFamily="34" charset="0"/>
              </a:rPr>
              <a:pPr/>
              <a:t>11/7/2022</a:t>
            </a:fld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l">
              <a:defRPr sz="1200"/>
            </a:lvl1pPr>
          </a:lstStyle>
          <a:p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r">
              <a:defRPr sz="1200"/>
            </a:lvl1pPr>
          </a:lstStyle>
          <a:p>
            <a:fld id="{44425933-59C9-4582-A8D9-570D66460C9E}" type="slidenum">
              <a:rPr lang="en-US" smtClean="0">
                <a:latin typeface="Arial Narrow" panose="020B0606020202030204" pitchFamily="34" charset="0"/>
              </a:rPr>
              <a:pPr/>
              <a:t>‹#›</a:t>
            </a:fld>
            <a:endParaRPr lang="en-US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7361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2.png>
</file>

<file path=ppt/media/image13.png>
</file>

<file path=ppt/media/image15.jp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jpe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l">
              <a:defRPr sz="1200">
                <a:latin typeface="Arial Narrow" panose="020B0606020202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r">
              <a:defRPr sz="1200">
                <a:latin typeface="Arial Narrow" panose="020B0606020202030204" pitchFamily="34" charset="0"/>
              </a:defRPr>
            </a:lvl1pPr>
          </a:lstStyle>
          <a:p>
            <a:fld id="{C2262F3B-5CC7-4D5E-B602-F5E0CB55D9B3}" type="datetimeFigureOut">
              <a:rPr lang="en-US" smtClean="0"/>
              <a:pPr/>
              <a:t>11/7/2022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4538"/>
            <a:ext cx="6627813" cy="37290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64" tIns="47032" rIns="94064" bIns="4703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9"/>
            <a:ext cx="5444490" cy="4474845"/>
          </a:xfrm>
          <a:prstGeom prst="rect">
            <a:avLst/>
          </a:prstGeom>
        </p:spPr>
        <p:txBody>
          <a:bodyPr vert="horz" lIns="94064" tIns="47032" rIns="94064" bIns="4703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l">
              <a:defRPr sz="1200">
                <a:latin typeface="Arial Narrow" panose="020B0606020202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r">
              <a:defRPr sz="1200">
                <a:latin typeface="Arial Narrow" panose="020B0606020202030204" pitchFamily="34" charset="0"/>
              </a:defRPr>
            </a:lvl1pPr>
          </a:lstStyle>
          <a:p>
            <a:fld id="{830233AA-EDD9-4D1C-B66A-95A21E602A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79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1pPr>
    <a:lvl2pPr marL="439576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2pPr>
    <a:lvl3pPr marL="879152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3pPr>
    <a:lvl4pPr marL="1318728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4pPr>
    <a:lvl5pPr marL="1758303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5pPr>
    <a:lvl6pPr marL="2197879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637455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077031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516607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 dirty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97D6F65-337B-4D4D-9F4C-959681A8A527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693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634CDC6-C02A-4F32-980A-C085EAC23A4A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7658458E-B59C-7043-9A41-BE82B255A3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71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8E95D18-7331-4A0D-B67D-972C3958AD22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7A9E3C5-2DD9-6D45-8BDB-72C632F258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40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51E5422-847B-44EF-B6F2-7CFEDC2BDA19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692372A-B92C-4940-A1E1-6D14831A54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42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57A87F61-48C1-45CC-B843-A8B5CE7AEBFD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427A07B-8296-9140-BDEF-FFFDDEBBD43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82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 dirty="0">
                <a:solidFill>
                  <a:schemeClr val="bg1"/>
                </a:solidFill>
              </a:rPr>
              <a:t>© Dassault </a:t>
            </a:r>
            <a:r>
              <a:rPr lang="en-US" noProof="0" dirty="0" err="1">
                <a:solidFill>
                  <a:schemeClr val="bg1"/>
                </a:solidFill>
              </a:rPr>
              <a:t>Systèmes</a:t>
            </a:r>
            <a:r>
              <a:rPr lang="en-US" noProof="0" dirty="0">
                <a:solidFill>
                  <a:schemeClr val="bg1"/>
                </a:solidFill>
              </a:rPr>
              <a:t>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986A4BFB-0C68-43E1-9FC9-7EBB12AB01C2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44282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B93D012-9FEC-418D-AEB4-2D6509FBC175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03900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Et </a:t>
            </a:r>
            <a:r>
              <a:rPr lang="en-US" noProof="0" dirty="0" err="1"/>
              <a:t>vero</a:t>
            </a:r>
            <a:r>
              <a:rPr lang="en-US" noProof="0" dirty="0"/>
              <a:t> brute </a:t>
            </a:r>
            <a:r>
              <a:rPr lang="en-US" noProof="0" dirty="0" err="1"/>
              <a:t>eum</a:t>
            </a:r>
            <a:r>
              <a:rPr lang="en-US" noProof="0" dirty="0"/>
              <a:t>, eros </a:t>
            </a:r>
            <a:r>
              <a:rPr lang="en-US" noProof="0" dirty="0" err="1"/>
              <a:t>aliquip</a:t>
            </a:r>
            <a:r>
              <a:rPr lang="en-US" noProof="0" dirty="0"/>
              <a:t> at vel, magna </a:t>
            </a:r>
            <a:r>
              <a:rPr lang="en-US" noProof="0" dirty="0" err="1"/>
              <a:t>causae</a:t>
            </a:r>
            <a:r>
              <a:rPr lang="en-US" noProof="0" dirty="0"/>
              <a:t> pro </a:t>
            </a:r>
            <a:r>
              <a:rPr lang="en-US" noProof="0" dirty="0" err="1"/>
              <a:t>te</a:t>
            </a:r>
            <a:r>
              <a:rPr lang="en-US" noProof="0" dirty="0"/>
              <a:t>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38520C2-A06F-4654-846B-F974E191C726}" type="datetime1">
              <a:rPr lang="en-US" smtClean="0"/>
              <a:pPr/>
              <a:t>11/7/2022</a:t>
            </a:fld>
            <a:endParaRPr lang="en-US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2F6725DF-3957-A141-AB2D-F17326E0B4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934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D0C327C-C0A9-4850-B0AC-4CEFADFEC70B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798975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3640025-5764-4308-8317-C6A903A94F6D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DE6470-35D2-4C49-959A-32ECC5D3DF3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039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835F999-4DA0-4DCA-91BD-EAD766AD2A42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A519838C-2C54-5440-9E72-7C6C9F5CC4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23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BE9083C9-84F8-4FB1-AA62-36BAFFCD4576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163370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AC25AC5-081C-4745-A36E-6D769EAE1E03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12F56DF-F7A2-A84C-809B-31390ECBBC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867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8E29A2B-31B4-4F16-BA22-DD3378DB52D3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EFBCC15-61C1-694E-B25C-95110FB8E5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0495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0094472-3864-4E30-B252-28539877E16D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E16C0B9-0880-8F41-B723-F54B3A1ADA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535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1E41AE3-1215-45A9-915D-2BE4405FDCA6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2CC0C88-B2A6-344A-8667-17E82177A8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705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AB9FF50-9E56-4948-B317-E946F265E7F9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C5CC7074-05E9-F044-BF46-4856D92716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164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0E59D85-C1A6-4D79-9CBB-A7ABF7287237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7AD7C156-6065-F745-BABD-1130211441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778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3966B2AE-F6A7-44F4-9D8B-F97DDB42874A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0A2DEDFD-72EA-644D-97F7-B6B3AFA460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0857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08927BA-DB5F-47BE-8FFA-5D42580F2685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459FABF0-E657-2B47-A635-8B9BF3B1E9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67500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FCAD231A-22C9-479C-880E-6729FFA8B514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CB81F1E1-0E2B-FB44-9904-9ED26E4EE8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1974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142EEC0-A2D2-41C9-AE58-B5D1EE079E50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E62C0F43-8F6D-6944-95F4-A1CE0C85FC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705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0B06C53A-D9FC-4139-A60B-C52347A0FB63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D1043090-1D44-BC47-A004-2A9EA60C3C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379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sp>
        <p:nvSpPr>
          <p:cNvPr id="7" name="Footer Placeholder 12">
            <a:extLst>
              <a:ext uri="{FF2B5EF4-FFF2-40B4-BE49-F238E27FC236}">
                <a16:creationId xmlns:a16="http://schemas.microsoft.com/office/drawing/2014/main" id="{95A0C03B-EA77-4A03-A288-E62F68AC738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3791CC0-1BF0-4958-8EFF-8FF23FC489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11/7/2022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978EAC3-BB95-3D43-9AD3-B82AE3B85D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553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4342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684C1FC2-848D-C542-A00D-A36CB3C272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94367" y="4706256"/>
            <a:ext cx="2874885" cy="2688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5786" y="911045"/>
            <a:ext cx="2919743" cy="3434991"/>
          </a:xfrm>
          <a:prstGeom prst="rect">
            <a:avLst/>
          </a:prstGeom>
        </p:spPr>
      </p:pic>
      <p:sp>
        <p:nvSpPr>
          <p:cNvPr id="12" name="Titre 1"/>
          <p:cNvSpPr>
            <a:spLocks noGrp="1"/>
          </p:cNvSpPr>
          <p:nvPr>
            <p:ph type="title" hasCustomPrompt="1"/>
          </p:nvPr>
        </p:nvSpPr>
        <p:spPr>
          <a:xfrm>
            <a:off x="3851920" y="891336"/>
            <a:ext cx="4752528" cy="374073"/>
          </a:xfrm>
        </p:spPr>
        <p:txBody>
          <a:bodyPr>
            <a:noAutofit/>
          </a:bodyPr>
          <a:lstStyle>
            <a:lvl1pPr algn="r">
              <a:defRPr lang="en-US" sz="3200" b="0" i="0" kern="1200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1491630"/>
            <a:ext cx="4032250" cy="431800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20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Box 12"/>
          <p:cNvSpPr txBox="1"/>
          <p:nvPr userDrawn="1"/>
        </p:nvSpPr>
        <p:spPr>
          <a:xfrm rot="16200000">
            <a:off x="-2430000" y="2488561"/>
            <a:ext cx="5158228" cy="181106"/>
          </a:xfrm>
          <a:prstGeom prst="rect">
            <a:avLst/>
          </a:prstGeom>
          <a:noFill/>
        </p:spPr>
        <p:txBody>
          <a:bodyPr wrap="square" lIns="87916" tIns="43957" rIns="87916" bIns="43957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" b="1" i="0" cap="none" spc="0" dirty="0">
                <a:ln>
                  <a:noFill/>
                </a:ln>
                <a:solidFill>
                  <a:schemeClr val="accent4"/>
                </a:solidFill>
                <a:effectLst/>
                <a:latin typeface="Arial Narrow" pitchFamily="34" charset="0"/>
                <a:cs typeface="Arial" pitchFamily="34" charset="0"/>
              </a:rPr>
              <a:t> </a:t>
            </a:r>
            <a:r>
              <a:rPr lang="en-US" sz="600" b="0" cap="none" spc="0" dirty="0">
                <a:ln>
                  <a:noFill/>
                </a:ln>
                <a:solidFill>
                  <a:srgbClr val="005386"/>
                </a:solidFill>
                <a:effectLst/>
                <a:latin typeface="Arial Narrow" pitchFamily="34" charset="0"/>
                <a:cs typeface="Arial" pitchFamily="34" charset="0"/>
              </a:rPr>
              <a:t>© Dassault Systèmes | </a:t>
            </a:r>
            <a:r>
              <a:rPr lang="en-US" sz="600" b="0" cap="none" spc="0" noProof="0" dirty="0">
                <a:ln>
                  <a:noFill/>
                </a:ln>
                <a:solidFill>
                  <a:srgbClr val="005386"/>
                </a:solidFill>
                <a:effectLst/>
                <a:latin typeface="Arial Narrow" pitchFamily="34" charset="0"/>
                <a:cs typeface="Arial" pitchFamily="34" charset="0"/>
              </a:rPr>
              <a:t>Confidential</a:t>
            </a:r>
            <a:r>
              <a:rPr lang="en-US" sz="600" b="0" cap="none" spc="0" dirty="0">
                <a:ln>
                  <a:noFill/>
                </a:ln>
                <a:solidFill>
                  <a:srgbClr val="005386"/>
                </a:solidFill>
                <a:effectLst/>
                <a:latin typeface="Arial Narrow" pitchFamily="34" charset="0"/>
                <a:cs typeface="Arial" pitchFamily="34" charset="0"/>
              </a:rPr>
              <a:t> Information | </a:t>
            </a:r>
            <a:fld id="{7932CEB9-7706-4840-A8AE-48D24CB336EF}" type="datetimeFigureOut">
              <a:rPr lang="en-US" sz="600" b="0" cap="none" spc="0" smtClean="0">
                <a:ln>
                  <a:noFill/>
                </a:ln>
                <a:solidFill>
                  <a:srgbClr val="005386"/>
                </a:solidFill>
                <a:effectLst/>
                <a:latin typeface="Arial Narrow" pitchFamily="34" charset="0"/>
                <a:cs typeface="Arial" pitchFamily="34" charset="0"/>
              </a:rPr>
              <a:pPr algn="ctr"/>
              <a:t>11/7/2022</a:t>
            </a:fld>
            <a:r>
              <a:rPr lang="en-US" sz="600" b="0" cap="none" spc="0" dirty="0">
                <a:ln>
                  <a:noFill/>
                </a:ln>
                <a:solidFill>
                  <a:srgbClr val="005386"/>
                </a:solidFill>
                <a:effectLst/>
                <a:latin typeface="Arial Narrow" pitchFamily="34" charset="0"/>
                <a:cs typeface="Arial" pitchFamily="34" charset="0"/>
              </a:rPr>
              <a:t> | ref.: 3DS_Document_2020</a:t>
            </a:r>
          </a:p>
        </p:txBody>
      </p:sp>
    </p:spTree>
    <p:extLst>
      <p:ext uri="{BB962C8B-B14F-4D97-AF65-F5344CB8AC3E}">
        <p14:creationId xmlns:p14="http://schemas.microsoft.com/office/powerpoint/2010/main" val="13651577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ue">
    <p:bg>
      <p:bgPr>
        <a:solidFill>
          <a:srgbClr val="0053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 hasCustomPrompt="1"/>
          </p:nvPr>
        </p:nvSpPr>
        <p:spPr>
          <a:xfrm>
            <a:off x="3851920" y="891336"/>
            <a:ext cx="4752528" cy="374073"/>
          </a:xfrm>
        </p:spPr>
        <p:txBody>
          <a:bodyPr>
            <a:noAutofit/>
          </a:bodyPr>
          <a:lstStyle>
            <a:lvl1pPr algn="r">
              <a:defRPr lang="en-US" sz="3200" b="0" i="0" kern="1200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1491630"/>
            <a:ext cx="4032250" cy="431800"/>
          </a:xfrm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2000" baseline="0">
                <a:solidFill>
                  <a:schemeClr val="bg1"/>
                </a:solidFill>
                <a:latin typeface="+mj-lt"/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 rot="16200000">
            <a:off x="-2430000" y="2488561"/>
            <a:ext cx="5158228" cy="181106"/>
          </a:xfrm>
          <a:prstGeom prst="rect">
            <a:avLst/>
          </a:prstGeom>
          <a:noFill/>
        </p:spPr>
        <p:txBody>
          <a:bodyPr wrap="square" lIns="87916" tIns="43957" rIns="87916" bIns="43957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="0" cap="none" spc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itchFamily="34" charset="0"/>
                <a:cs typeface="Arial" pitchFamily="34" charset="0"/>
              </a:rPr>
              <a:t> </a:t>
            </a:r>
            <a:r>
              <a:rPr lang="en-US" sz="600" b="0" cap="none" spc="0" dirty="0">
                <a:ln>
                  <a:noFill/>
                </a:ln>
                <a:solidFill>
                  <a:schemeClr val="bg1"/>
                </a:solidFill>
                <a:effectLst/>
                <a:latin typeface="Arial Narrow" pitchFamily="34" charset="0"/>
                <a:cs typeface="Arial" pitchFamily="34" charset="0"/>
              </a:rPr>
              <a:t>© Dassault Systèmes | </a:t>
            </a:r>
            <a:r>
              <a:rPr lang="en-US" sz="600" b="0" cap="none" spc="0" noProof="0" dirty="0">
                <a:ln>
                  <a:noFill/>
                </a:ln>
                <a:solidFill>
                  <a:schemeClr val="bg1"/>
                </a:solidFill>
                <a:effectLst/>
                <a:latin typeface="Arial Narrow" pitchFamily="34" charset="0"/>
                <a:cs typeface="Arial" pitchFamily="34" charset="0"/>
              </a:rPr>
              <a:t>Confidential</a:t>
            </a:r>
            <a:r>
              <a:rPr lang="en-US" sz="600" b="0" cap="none" spc="0" dirty="0">
                <a:ln>
                  <a:noFill/>
                </a:ln>
                <a:solidFill>
                  <a:schemeClr val="bg1"/>
                </a:solidFill>
                <a:effectLst/>
                <a:latin typeface="Arial Narrow" pitchFamily="34" charset="0"/>
                <a:cs typeface="Arial" pitchFamily="34" charset="0"/>
              </a:rPr>
              <a:t> Information | </a:t>
            </a:r>
            <a:fld id="{7932CEB9-7706-4840-A8AE-48D24CB336EF}" type="datetimeFigureOut">
              <a:rPr lang="en-US" sz="600" b="0" cap="none" spc="0" smtClean="0">
                <a:ln>
                  <a:noFill/>
                </a:ln>
                <a:solidFill>
                  <a:schemeClr val="bg1"/>
                </a:solidFill>
                <a:effectLst/>
                <a:latin typeface="Arial Narrow" pitchFamily="34" charset="0"/>
                <a:cs typeface="Arial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11/7/2022</a:t>
            </a:fld>
            <a:r>
              <a:rPr lang="en-US" sz="600" b="0" cap="none" spc="0" dirty="0">
                <a:ln>
                  <a:noFill/>
                </a:ln>
                <a:solidFill>
                  <a:schemeClr val="bg1"/>
                </a:solidFill>
                <a:effectLst/>
                <a:latin typeface="Arial Narrow" pitchFamily="34" charset="0"/>
                <a:cs typeface="Arial" pitchFamily="34" charset="0"/>
              </a:rPr>
              <a:t> | ref.: 3DS_Document_2020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5786" y="911045"/>
            <a:ext cx="2919743" cy="343499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0ADA7B8-9B00-FB48-A222-1CBB95324D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94362" y="4706256"/>
            <a:ext cx="2874885" cy="26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4335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5"/>
          <p:cNvSpPr>
            <a:spLocks noGrp="1"/>
          </p:cNvSpPr>
          <p:nvPr>
            <p:ph type="body" sz="quarter" idx="11" hasCustomPrompt="1"/>
          </p:nvPr>
        </p:nvSpPr>
        <p:spPr>
          <a:xfrm>
            <a:off x="729343" y="1131670"/>
            <a:ext cx="7924119" cy="360000"/>
          </a:xfrm>
          <a:solidFill>
            <a:srgbClr val="005386"/>
          </a:solidFill>
        </p:spPr>
        <p:txBody>
          <a:bodyPr lIns="288000" tIns="36000" rIns="72000" bIns="36000" anchor="ctr"/>
          <a:lstStyle>
            <a:lvl1pPr marL="0" indent="0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First item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 hasCustomPrompt="1"/>
          </p:nvPr>
        </p:nvSpPr>
        <p:spPr>
          <a:xfrm>
            <a:off x="729343" y="1668708"/>
            <a:ext cx="7924119" cy="360000"/>
          </a:xfrm>
          <a:noFill/>
        </p:spPr>
        <p:txBody>
          <a:bodyPr lIns="288000" tIns="36000" rIns="72000" bIns="36000" anchor="ctr"/>
          <a:lstStyle>
            <a:lvl1pPr marL="0" indent="0">
              <a:spcBef>
                <a:spcPts val="0"/>
              </a:spcBef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Second item</a:t>
            </a:r>
          </a:p>
        </p:txBody>
      </p:sp>
      <p:sp>
        <p:nvSpPr>
          <p:cNvPr id="8" name="Espace réservé du texte 5"/>
          <p:cNvSpPr>
            <a:spLocks noGrp="1"/>
          </p:cNvSpPr>
          <p:nvPr>
            <p:ph type="body" sz="quarter" idx="15" hasCustomPrompt="1"/>
          </p:nvPr>
        </p:nvSpPr>
        <p:spPr>
          <a:xfrm>
            <a:off x="729343" y="2211750"/>
            <a:ext cx="7924119" cy="360000"/>
          </a:xfrm>
          <a:noFill/>
        </p:spPr>
        <p:txBody>
          <a:bodyPr lIns="288000" tIns="36000" rIns="72000" bIns="36000" anchor="ctr"/>
          <a:lstStyle>
            <a:lvl1pPr marL="0" indent="0">
              <a:spcBef>
                <a:spcPts val="0"/>
              </a:spcBef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Third item</a:t>
            </a:r>
          </a:p>
        </p:txBody>
      </p:sp>
      <p:sp>
        <p:nvSpPr>
          <p:cNvPr id="10" name="Espace réservé du texte 5"/>
          <p:cNvSpPr>
            <a:spLocks noGrp="1"/>
          </p:cNvSpPr>
          <p:nvPr>
            <p:ph type="body" sz="quarter" idx="17" hasCustomPrompt="1"/>
          </p:nvPr>
        </p:nvSpPr>
        <p:spPr>
          <a:xfrm>
            <a:off x="729343" y="2751810"/>
            <a:ext cx="7924119" cy="360000"/>
          </a:xfrm>
          <a:noFill/>
        </p:spPr>
        <p:txBody>
          <a:bodyPr lIns="288000" tIns="36000" rIns="72000" bIns="36000" anchor="ctr"/>
          <a:lstStyle>
            <a:lvl1pPr marL="0" indent="0">
              <a:spcBef>
                <a:spcPts val="0"/>
              </a:spcBef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Fourth item</a:t>
            </a:r>
          </a:p>
        </p:txBody>
      </p:sp>
      <p:sp>
        <p:nvSpPr>
          <p:cNvPr id="12" name="Espace réservé du texte 5"/>
          <p:cNvSpPr>
            <a:spLocks noGrp="1"/>
          </p:cNvSpPr>
          <p:nvPr>
            <p:ph type="body" sz="quarter" idx="19" hasCustomPrompt="1"/>
          </p:nvPr>
        </p:nvSpPr>
        <p:spPr>
          <a:xfrm>
            <a:off x="729343" y="3291870"/>
            <a:ext cx="7924119" cy="360000"/>
          </a:xfrm>
          <a:noFill/>
        </p:spPr>
        <p:txBody>
          <a:bodyPr lIns="288000" tIns="36000" rIns="72000" bIns="36000" anchor="ctr"/>
          <a:lstStyle>
            <a:lvl1pPr marL="0" indent="0">
              <a:spcBef>
                <a:spcPts val="0"/>
              </a:spcBef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Fifth item</a:t>
            </a:r>
          </a:p>
        </p:txBody>
      </p:sp>
      <p:sp>
        <p:nvSpPr>
          <p:cNvPr id="14" name="Espace réservé du texte 5"/>
          <p:cNvSpPr>
            <a:spLocks noGrp="1"/>
          </p:cNvSpPr>
          <p:nvPr>
            <p:ph type="body" sz="quarter" idx="21" hasCustomPrompt="1"/>
          </p:nvPr>
        </p:nvSpPr>
        <p:spPr>
          <a:xfrm>
            <a:off x="729343" y="3831930"/>
            <a:ext cx="7924119" cy="360000"/>
          </a:xfrm>
          <a:noFill/>
        </p:spPr>
        <p:txBody>
          <a:bodyPr lIns="288000" tIns="36000" rIns="72000" bIns="36000" anchor="ctr"/>
          <a:lstStyle>
            <a:lvl1pPr marL="0" indent="0">
              <a:spcBef>
                <a:spcPts val="0"/>
              </a:spcBef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Sixth item</a:t>
            </a: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noProof="0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826763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1367644" y="879562"/>
            <a:ext cx="7272808" cy="64807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3200" baseline="0"/>
            </a:lvl1pPr>
            <a:lvl2pPr>
              <a:buFont typeface="Arial" pitchFamily="34" charset="0"/>
              <a:buNone/>
              <a:defRPr/>
            </a:lvl2pPr>
            <a:lvl3pPr>
              <a:buFont typeface="Arial" pitchFamily="34" charset="0"/>
              <a:buNone/>
              <a:defRPr/>
            </a:lvl3pPr>
            <a:lvl4pPr>
              <a:buFont typeface="Arial" pitchFamily="34" charset="0"/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noProof="0" dirty="0"/>
              <a:t>Click to add title</a:t>
            </a:r>
            <a:endParaRPr lang="en-US" dirty="0"/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2" hasCustomPrompt="1"/>
          </p:nvPr>
        </p:nvSpPr>
        <p:spPr>
          <a:xfrm>
            <a:off x="1368425" y="1707654"/>
            <a:ext cx="7272338" cy="468313"/>
          </a:xfrm>
        </p:spPr>
        <p:txBody>
          <a:bodyPr vert="horz" lIns="87916" tIns="43957" rIns="87916" bIns="43957" rtlCol="0" anchor="ctr">
            <a:noAutofit/>
          </a:bodyPr>
          <a:lstStyle>
            <a:lvl1pPr algn="r">
              <a:lnSpc>
                <a:spcPct val="100000"/>
              </a:lnSpc>
              <a:buFont typeface="Arial" pitchFamily="34" charset="0"/>
              <a:buNone/>
              <a:defRPr lang="en-US" sz="2000" b="0" i="0" kern="900" spc="0" baseline="0" dirty="0" smtClean="0">
                <a:solidFill>
                  <a:schemeClr val="tx1"/>
                </a:solidFill>
                <a:latin typeface="+mj-lt"/>
                <a:ea typeface="+mn-ea"/>
                <a:cs typeface="3ds Light"/>
              </a:defRPr>
            </a:lvl1pPr>
          </a:lstStyle>
          <a:p>
            <a:pPr marL="187200" lvl="0" indent="-259200" algn="r" defTabSz="879152" rtl="0" eaLnBrk="1" latinLnBrk="0" hangingPunct="1">
              <a:lnSpc>
                <a:spcPts val="2000"/>
              </a:lnSpc>
              <a:spcBef>
                <a:spcPts val="0"/>
              </a:spcBef>
              <a:buSzPct val="100000"/>
            </a:pPr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09749656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719572" y="842963"/>
            <a:ext cx="7926407" cy="396549"/>
          </a:xfrm>
        </p:spPr>
        <p:txBody>
          <a:bodyPr wrap="square">
            <a:spAutoFit/>
          </a:bodyPr>
          <a:lstStyle>
            <a:lvl1pPr>
              <a:buFont typeface="Arial" pitchFamily="34" charset="0"/>
              <a:buNone/>
              <a:defRPr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719572" y="361747"/>
            <a:ext cx="7920880" cy="37407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title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5" hasCustomPrompt="1"/>
          </p:nvPr>
        </p:nvSpPr>
        <p:spPr>
          <a:xfrm>
            <a:off x="719571" y="1276350"/>
            <a:ext cx="7950899" cy="3167608"/>
          </a:xfrm>
        </p:spPr>
        <p:txBody>
          <a:bodyPr/>
          <a:lstStyle>
            <a:lvl1pPr marL="252000" indent="-252000">
              <a:spcBef>
                <a:spcPts val="800"/>
              </a:spcBef>
              <a:defRPr/>
            </a:lvl1pPr>
            <a:lvl2pPr>
              <a:spcBef>
                <a:spcPts val="600"/>
              </a:spcBef>
              <a:defRPr/>
            </a:lvl2pPr>
            <a:lvl3pPr>
              <a:spcBef>
                <a:spcPts val="400"/>
              </a:spcBef>
              <a:defRPr/>
            </a:lvl3pPr>
            <a:lvl4pPr>
              <a:spcBef>
                <a:spcPts val="400"/>
              </a:spcBef>
              <a:defRPr spc="0" baseline="0"/>
            </a:lvl4pPr>
            <a:lvl5pPr>
              <a:spcBef>
                <a:spcPts val="400"/>
              </a:spcBef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4020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title</a:t>
            </a:r>
            <a:endParaRPr lang="en-US" dirty="0"/>
          </a:p>
        </p:txBody>
      </p:sp>
      <p:sp>
        <p:nvSpPr>
          <p:cNvPr id="5" name="Content Placeholder 6"/>
          <p:cNvSpPr>
            <a:spLocks noGrp="1"/>
          </p:cNvSpPr>
          <p:nvPr>
            <p:ph sz="quarter" idx="15" hasCustomPrompt="1"/>
          </p:nvPr>
        </p:nvSpPr>
        <p:spPr>
          <a:xfrm>
            <a:off x="719138" y="879561"/>
            <a:ext cx="7921625" cy="368450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pc="0" baseline="0"/>
            </a:lvl4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29902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719572" y="361747"/>
            <a:ext cx="7920880" cy="374073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 noProof="0" dirty="0"/>
              <a:t>Click to add title</a:t>
            </a:r>
            <a:endParaRPr lang="fr-FR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719139" y="842963"/>
            <a:ext cx="7934324" cy="396549"/>
          </a:xfrm>
        </p:spPr>
        <p:txBody>
          <a:bodyPr wrap="square">
            <a:spAutoFit/>
          </a:bodyPr>
          <a:lstStyle>
            <a:lvl1pPr>
              <a:buFont typeface="Arial" pitchFamily="34" charset="0"/>
              <a:buNone/>
              <a:defRPr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6" name="Content Placeholder 6"/>
          <p:cNvSpPr>
            <a:spLocks noGrp="1"/>
          </p:cNvSpPr>
          <p:nvPr>
            <p:ph sz="quarter" idx="15" hasCustomPrompt="1"/>
          </p:nvPr>
        </p:nvSpPr>
        <p:spPr>
          <a:xfrm>
            <a:off x="719139" y="1276349"/>
            <a:ext cx="3840480" cy="328771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pc="0" baseline="0"/>
            </a:lvl4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  <p:sp>
        <p:nvSpPr>
          <p:cNvPr id="8" name="Content Placeholder 6"/>
          <p:cNvSpPr>
            <a:spLocks noGrp="1"/>
          </p:cNvSpPr>
          <p:nvPr>
            <p:ph sz="quarter" idx="16" hasCustomPrompt="1"/>
          </p:nvPr>
        </p:nvSpPr>
        <p:spPr>
          <a:xfrm>
            <a:off x="4812983" y="1275606"/>
            <a:ext cx="3840480" cy="32918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pc="0" baseline="0"/>
            </a:lvl4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2552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add title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719137" y="842963"/>
            <a:ext cx="7934325" cy="396549"/>
          </a:xfrm>
        </p:spPr>
        <p:txBody>
          <a:bodyPr wrap="square">
            <a:spAutoFit/>
          </a:bodyPr>
          <a:lstStyle>
            <a:lvl1pPr>
              <a:buFont typeface="Arial" pitchFamily="34" charset="0"/>
              <a:buNone/>
              <a:defRPr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322297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CB059890-1C30-4D5F-A1DA-1EE2D3F0CF7A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11" name="Forme libre 10">
            <a:extLst>
              <a:ext uri="{FF2B5EF4-FFF2-40B4-BE49-F238E27FC236}">
                <a16:creationId xmlns:a16="http://schemas.microsoft.com/office/drawing/2014/main" id="{146686BD-DAAC-CD45-B46A-68B96D6B5B1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8FCC70B6-8E97-424B-9124-9708D82D82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857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noProof="0" dirty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58978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485029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479749F-2517-8043-BD7B-EFFF043DB564}"/>
              </a:ext>
            </a:extLst>
          </p:cNvPr>
          <p:cNvSpPr/>
          <p:nvPr userDrawn="1"/>
        </p:nvSpPr>
        <p:spPr>
          <a:xfrm>
            <a:off x="6998400" y="4636800"/>
            <a:ext cx="1742400" cy="4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83487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 dirty="0"/>
              <a:t>THIS IS THE SLIDE TITLE</a:t>
            </a:r>
          </a:p>
        </p:txBody>
      </p:sp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06883A8A-F009-4948-A684-D17FAEFCAA6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6D764DEA-2EE2-D748-874A-A79D4731B3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568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8E49FCF-D70B-7A41-82A8-6A6783DE8A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7312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F9389CD-88DA-47AB-B0E8-0DFE16321015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ABBCB51-61A2-C142-8256-25264FD2B8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29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1DD913A-E417-4CC0-B90D-D9797F16455A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19690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F7B6745-AD2B-4B9E-BE15-BFF381C610E5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22593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image" Target="../media/image10.emf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1"/>
                </a:solidFill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2"/>
                </a:solidFill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3"/>
                </a:solidFill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bg2"/>
                </a:solidFill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5"/>
                </a:solidFill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4"/>
                </a:solidFill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en-US" sz="900" b="1" dirty="0"/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6"/>
                </a:solidFill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243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4000" r:id="rId2"/>
    <p:sldLayoutId id="2147484066" r:id="rId3"/>
    <p:sldLayoutId id="2147484014" r:id="rId4"/>
    <p:sldLayoutId id="2147484076" r:id="rId5"/>
    <p:sldLayoutId id="2147484068" r:id="rId6"/>
    <p:sldLayoutId id="2147484069" r:id="rId7"/>
    <p:sldLayoutId id="2147484071" r:id="rId8"/>
    <p:sldLayoutId id="2147484070" r:id="rId9"/>
    <p:sldLayoutId id="2147484072" r:id="rId10"/>
    <p:sldLayoutId id="2147484073" r:id="rId11"/>
    <p:sldLayoutId id="2147484882" r:id="rId12"/>
    <p:sldLayoutId id="2147484077" r:id="rId13"/>
    <p:sldLayoutId id="2147484075" r:id="rId14"/>
    <p:sldLayoutId id="2147484074" r:id="rId15"/>
    <p:sldLayoutId id="2147484078" r:id="rId16"/>
    <p:sldLayoutId id="2147484079" r:id="rId17"/>
    <p:sldLayoutId id="2147484080" r:id="rId18"/>
    <p:sldLayoutId id="2147484081" r:id="rId19"/>
    <p:sldLayoutId id="2147484082" r:id="rId20"/>
    <p:sldLayoutId id="2147484083" r:id="rId21"/>
    <p:sldLayoutId id="2147484084" r:id="rId22"/>
    <p:sldLayoutId id="2147484085" r:id="rId23"/>
    <p:sldLayoutId id="2147484086" r:id="rId24"/>
    <p:sldLayoutId id="2147484087" r:id="rId25"/>
    <p:sldLayoutId id="2147484088" r:id="rId26"/>
    <p:sldLayoutId id="2147484089" r:id="rId27"/>
    <p:sldLayoutId id="2147484090" r:id="rId28"/>
    <p:sldLayoutId id="2147484091" r:id="rId29"/>
    <p:sldLayoutId id="2147484869" r:id="rId30"/>
    <p:sldLayoutId id="2147484092" r:id="rId31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719572" y="361747"/>
            <a:ext cx="7920880" cy="374073"/>
          </a:xfrm>
          <a:prstGeom prst="rect">
            <a:avLst/>
          </a:prstGeom>
        </p:spPr>
        <p:txBody>
          <a:bodyPr vert="horz" lIns="87916" tIns="43957" rIns="87916" bIns="43957" rtlCol="0" anchor="ctr">
            <a:noAutofit/>
          </a:bodyPr>
          <a:lstStyle/>
          <a:p>
            <a:r>
              <a:rPr lang="en-US" noProof="0" dirty="0"/>
              <a:t>Click to add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19138" y="1306871"/>
            <a:ext cx="7921314" cy="3257192"/>
          </a:xfrm>
          <a:prstGeom prst="rect">
            <a:avLst/>
          </a:prstGeom>
        </p:spPr>
        <p:txBody>
          <a:bodyPr vert="horz" lIns="87916" tIns="43957" rIns="87916" bIns="43957" rtlCol="0">
            <a:norm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2430000" y="2488561"/>
            <a:ext cx="5158228" cy="181106"/>
          </a:xfrm>
          <a:prstGeom prst="rect">
            <a:avLst/>
          </a:prstGeom>
          <a:noFill/>
        </p:spPr>
        <p:txBody>
          <a:bodyPr wrap="square" lIns="87916" tIns="43957" rIns="87916" bIns="43957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" b="0" cap="none" spc="0" dirty="0">
                <a:ln>
                  <a:noFill/>
                </a:ln>
                <a:solidFill>
                  <a:srgbClr val="005386"/>
                </a:solidFill>
                <a:effectLst/>
                <a:latin typeface="Arial Narrow" pitchFamily="34" charset="0"/>
                <a:cs typeface="Arial" pitchFamily="34" charset="0"/>
              </a:rPr>
              <a:t>© Dassault Systèmes | </a:t>
            </a:r>
            <a:r>
              <a:rPr lang="en-US" sz="600" b="0" cap="none" spc="0" noProof="0" dirty="0">
                <a:ln>
                  <a:noFill/>
                </a:ln>
                <a:solidFill>
                  <a:srgbClr val="005386"/>
                </a:solidFill>
                <a:effectLst/>
                <a:latin typeface="Arial Narrow" pitchFamily="34" charset="0"/>
                <a:cs typeface="Arial" pitchFamily="34" charset="0"/>
              </a:rPr>
              <a:t>Confidential</a:t>
            </a:r>
            <a:r>
              <a:rPr lang="en-US" sz="600" b="0" cap="none" spc="0" dirty="0">
                <a:ln>
                  <a:noFill/>
                </a:ln>
                <a:solidFill>
                  <a:srgbClr val="005386"/>
                </a:solidFill>
                <a:effectLst/>
                <a:latin typeface="Arial Narrow" pitchFamily="34" charset="0"/>
                <a:cs typeface="Arial" pitchFamily="34" charset="0"/>
              </a:rPr>
              <a:t> Information | </a:t>
            </a:r>
            <a:fld id="{7932CEB9-7706-4840-A8AE-48D24CB336EF}" type="datetimeFigureOut">
              <a:rPr lang="en-US" sz="600" b="0" cap="none" spc="0" smtClean="0">
                <a:ln>
                  <a:noFill/>
                </a:ln>
                <a:solidFill>
                  <a:srgbClr val="005386"/>
                </a:solidFill>
                <a:effectLst/>
                <a:latin typeface="Arial Narrow" pitchFamily="34" charset="0"/>
                <a:cs typeface="Arial" pitchFamily="34" charset="0"/>
              </a:rPr>
              <a:pPr algn="ctr"/>
              <a:t>11/7/2022</a:t>
            </a:fld>
            <a:r>
              <a:rPr lang="en-US" sz="600" b="0" cap="none" spc="0" dirty="0">
                <a:ln>
                  <a:noFill/>
                </a:ln>
                <a:solidFill>
                  <a:srgbClr val="005386"/>
                </a:solidFill>
                <a:effectLst/>
                <a:latin typeface="Arial Narrow" pitchFamily="34" charset="0"/>
                <a:cs typeface="Arial" pitchFamily="34" charset="0"/>
              </a:rPr>
              <a:t> | ref.: 3DS_Document_2020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E765A2C-D32C-3747-A310-22105D21BE90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28384" y="4712010"/>
            <a:ext cx="912068" cy="257365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AAF2348A-92C6-FB47-9431-C4C90377C576}"/>
              </a:ext>
            </a:extLst>
          </p:cNvPr>
          <p:cNvSpPr txBox="1"/>
          <p:nvPr userDrawn="1"/>
        </p:nvSpPr>
        <p:spPr>
          <a:xfrm>
            <a:off x="62451" y="4780040"/>
            <a:ext cx="3544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84FB007-5C84-F347-A76E-037DFFA5CC99}" type="slidenum">
              <a:rPr lang="fr-FR" sz="800" smtClean="0"/>
              <a:t>‹#›</a:t>
            </a:fld>
            <a:endParaRPr lang="fr-FR" sz="800" dirty="0"/>
          </a:p>
        </p:txBody>
      </p:sp>
    </p:spTree>
    <p:extLst>
      <p:ext uri="{BB962C8B-B14F-4D97-AF65-F5344CB8AC3E}">
        <p14:creationId xmlns:p14="http://schemas.microsoft.com/office/powerpoint/2010/main" val="1204260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84" r:id="rId1"/>
    <p:sldLayoutId id="2147484885" r:id="rId2"/>
    <p:sldLayoutId id="2147484886" r:id="rId3"/>
    <p:sldLayoutId id="2147484887" r:id="rId4"/>
    <p:sldLayoutId id="2147484888" r:id="rId5"/>
    <p:sldLayoutId id="2147484889" r:id="rId6"/>
    <p:sldLayoutId id="2147484890" r:id="rId7"/>
    <p:sldLayoutId id="2147484891" r:id="rId8"/>
    <p:sldLayoutId id="2147484892" r:id="rId9"/>
    <p:sldLayoutId id="2147484893" r:id="rId10"/>
    <p:sldLayoutId id="2147484894" r:id="rId11"/>
  </p:sldLayoutIdLst>
  <p:hf hdr="0" ftr="0" dt="0"/>
  <p:txStyles>
    <p:titleStyle>
      <a:lvl1pPr algn="l" defTabSz="879152" rtl="0" eaLnBrk="1" latinLnBrk="1" hangingPunct="1">
        <a:spcBef>
          <a:spcPct val="0"/>
        </a:spcBef>
        <a:buNone/>
        <a:defRPr lang="en-US" sz="3200" b="0" i="0" kern="1200" spc="0" baseline="0" noProof="0" dirty="0">
          <a:solidFill>
            <a:schemeClr val="tx1"/>
          </a:solidFill>
          <a:effectLst/>
          <a:latin typeface="+mj-lt"/>
          <a:ea typeface="+mj-ea"/>
          <a:cs typeface="3ds Condensed"/>
        </a:defRPr>
      </a:lvl1pPr>
    </p:titleStyle>
    <p:bodyStyle>
      <a:lvl1pPr marL="228600" marR="0" indent="-228600" algn="l" defTabSz="879152" rtl="0" eaLnBrk="1" fontAlgn="auto" latinLnBrk="1" hangingPunct="1">
        <a:lnSpc>
          <a:spcPct val="100000"/>
        </a:lnSpc>
        <a:spcBef>
          <a:spcPts val="800"/>
        </a:spcBef>
        <a:spcAft>
          <a:spcPts val="0"/>
        </a:spcAft>
        <a:buClr>
          <a:schemeClr val="tx1"/>
        </a:buClr>
        <a:buSzPct val="80000"/>
        <a:buFont typeface="Wingdings 3" panose="05040102010807070707" pitchFamily="18" charset="2"/>
        <a:buChar char="u"/>
        <a:tabLst/>
        <a:defRPr sz="2000" b="0" i="0" kern="900" spc="0">
          <a:solidFill>
            <a:schemeClr val="tx1"/>
          </a:solidFill>
          <a:latin typeface="+mn-lt"/>
          <a:ea typeface="+mn-ea"/>
          <a:cs typeface="3ds Light"/>
        </a:defRPr>
      </a:lvl1pPr>
      <a:lvl2pPr marL="400050" marR="0" indent="-176213" algn="l" defTabSz="879152" rtl="0" eaLnBrk="1" fontAlgn="auto" latinLnBrk="1" hangingPunct="1">
        <a:lnSpc>
          <a:spcPct val="100000"/>
        </a:lnSpc>
        <a:spcBef>
          <a:spcPts val="600"/>
        </a:spcBef>
        <a:spcAft>
          <a:spcPts val="0"/>
        </a:spcAft>
        <a:buClr>
          <a:schemeClr val="tx1"/>
        </a:buClr>
        <a:buSzPct val="75000"/>
        <a:buFont typeface="Wingdings 3" panose="05040102010807070707" pitchFamily="18" charset="2"/>
        <a:buChar char="w"/>
        <a:tabLst/>
        <a:defRPr sz="1800" b="0" i="0" kern="900" spc="0" baseline="0">
          <a:solidFill>
            <a:schemeClr val="tx1"/>
          </a:solidFill>
          <a:latin typeface="+mn-lt"/>
          <a:ea typeface="+mn-ea"/>
          <a:cs typeface="3ds Light"/>
        </a:defRPr>
      </a:lvl2pPr>
      <a:lvl3pPr marL="628650" marR="0" indent="-158750" algn="l" defTabSz="879152" rtl="0" eaLnBrk="1" fontAlgn="auto" latinLnBrk="1" hangingPunct="1">
        <a:lnSpc>
          <a:spcPct val="100000"/>
        </a:lnSpc>
        <a:spcBef>
          <a:spcPts val="400"/>
        </a:spcBef>
        <a:spcAft>
          <a:spcPts val="0"/>
        </a:spcAft>
        <a:buClr>
          <a:schemeClr val="tx1"/>
        </a:buClr>
        <a:buSzPct val="60000"/>
        <a:buFont typeface="Wingdings 3" panose="05040102010807070707" pitchFamily="18" charset="2"/>
        <a:buChar char="u"/>
        <a:tabLst/>
        <a:defRPr sz="1600" b="0" i="0" kern="900" spc="0">
          <a:solidFill>
            <a:schemeClr val="tx1"/>
          </a:solidFill>
          <a:latin typeface="+mn-lt"/>
          <a:ea typeface="+mn-ea"/>
          <a:cs typeface="3ds Light"/>
        </a:defRPr>
      </a:lvl3pPr>
      <a:lvl4pPr marL="857250" indent="-179388" algn="l" defTabSz="879152" rtl="0" eaLnBrk="1" latinLnBrk="1" hangingPunct="1">
        <a:lnSpc>
          <a:spcPct val="100000"/>
        </a:lnSpc>
        <a:spcBef>
          <a:spcPts val="400"/>
        </a:spcBef>
        <a:buClr>
          <a:schemeClr val="tx1"/>
        </a:buClr>
        <a:buSzPct val="60000"/>
        <a:buFont typeface="Wingdings 3" panose="05040102010807070707" pitchFamily="18" charset="2"/>
        <a:buChar char="w"/>
        <a:defRPr sz="1400" b="0" i="0" kern="900" spc="-70">
          <a:solidFill>
            <a:schemeClr val="tx1"/>
          </a:solidFill>
          <a:latin typeface="+mn-lt"/>
          <a:ea typeface="+mn-ea"/>
          <a:cs typeface="3ds Light"/>
        </a:defRPr>
      </a:lvl4pPr>
      <a:lvl5pPr marL="914400" indent="0" algn="l" defTabSz="1028700" rtl="0" eaLnBrk="1" latinLnBrk="1" hangingPunct="1">
        <a:lnSpc>
          <a:spcPct val="100000"/>
        </a:lnSpc>
        <a:spcBef>
          <a:spcPts val="300"/>
        </a:spcBef>
        <a:buFont typeface="Arial"/>
        <a:buNone/>
        <a:defRPr sz="1200" b="0" i="0" kern="1200" baseline="0">
          <a:solidFill>
            <a:schemeClr val="tx1"/>
          </a:solidFill>
          <a:latin typeface="+mn-lt"/>
          <a:ea typeface="+mn-ea"/>
          <a:cs typeface="3ds Light"/>
        </a:defRPr>
      </a:lvl5pPr>
      <a:lvl6pPr marL="2417668" indent="-219788" algn="l" defTabSz="879152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57243" indent="-219788" algn="l" defTabSz="879152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96819" indent="-219788" algn="l" defTabSz="879152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36395" indent="-219788" algn="l" defTabSz="879152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879152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9576" algn="l" defTabSz="879152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79152" algn="l" defTabSz="879152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18728" algn="l" defTabSz="879152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58303" algn="l" defTabSz="879152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97879" algn="l" defTabSz="879152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637455" algn="l" defTabSz="879152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77031" algn="l" defTabSz="879152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516607" algn="l" defTabSz="879152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pos="453">
          <p15:clr>
            <a:srgbClr val="F26B43"/>
          </p15:clr>
        </p15:guide>
        <p15:guide id="4" pos="5451">
          <p15:clr>
            <a:srgbClr val="F26B43"/>
          </p15:clr>
        </p15:guide>
        <p15:guide id="5" orient="horz" pos="226">
          <p15:clr>
            <a:srgbClr val="F26B43"/>
          </p15:clr>
        </p15:guide>
        <p15:guide id="6" orient="horz" pos="287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jpeg"/><Relationship Id="rId7" Type="http://schemas.openxmlformats.org/officeDocument/2006/relationships/image" Target="../media/image26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8.png"/><Relationship Id="rId3" Type="http://schemas.microsoft.com/office/2007/relationships/hdphoto" Target="../media/hdphoto4.wdp"/><Relationship Id="rId7" Type="http://schemas.openxmlformats.org/officeDocument/2006/relationships/image" Target="../media/image33.png"/><Relationship Id="rId12" Type="http://schemas.openxmlformats.org/officeDocument/2006/relationships/image" Target="../media/image21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Relationship Id="rId14" Type="http://schemas.openxmlformats.org/officeDocument/2006/relationships/image" Target="../media/image3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>
            <a:extLst>
              <a:ext uri="{FF2B5EF4-FFF2-40B4-BE49-F238E27FC236}">
                <a16:creationId xmlns:a16="http://schemas.microsoft.com/office/drawing/2014/main" id="{1A7A5C68-A4BC-FA49-9085-E0829AB9B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r>
              <a:rPr lang="ko-KR" altLang="en-US" dirty="0" smtClean="0"/>
              <a:t>익스</a:t>
            </a:r>
            <a:r>
              <a:rPr lang="ko-KR" altLang="en-US" dirty="0"/>
              <a:t>피</a:t>
            </a:r>
            <a:r>
              <a:rPr lang="ko-KR" altLang="en-US" dirty="0" smtClean="0"/>
              <a:t>리언스 </a:t>
            </a:r>
            <a:r>
              <a:rPr lang="ko-KR" altLang="en-US" dirty="0"/>
              <a:t>플랫폼 아카데미</a:t>
            </a:r>
            <a:endParaRPr lang="en-US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9316A1B3-5392-F74F-ADAC-0A4608013A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mtClean="0"/>
              <a:t>BOM </a:t>
            </a:r>
            <a:r>
              <a:rPr lang="en-US" smtClean="0"/>
              <a:t>Data </a:t>
            </a:r>
            <a:r>
              <a:rPr lang="en-US" smtClean="0"/>
              <a:t>Management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CED80-A159-45EC-9974-67384CA03D2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72C3A8C-B37B-404C-80A5-0317E5BC43ED}" type="datetime1">
              <a:rPr lang="en-US" smtClean="0"/>
              <a:t>11/7/2022</a:t>
            </a:fld>
            <a:endParaRPr lang="en-US" dirty="0"/>
          </a:p>
        </p:txBody>
      </p:sp>
      <p:pic>
        <p:nvPicPr>
          <p:cNvPr id="6" name="Picture Placeholder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596" y="1"/>
            <a:ext cx="385518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586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Limitation of ENOVIA based Business Approach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altLang="ko-KR" dirty="0"/>
              <a:t>DEC, Design Central, Classic, Traditional…</a:t>
            </a:r>
            <a:endParaRPr lang="ko-KR" altLang="en-US" dirty="0"/>
          </a:p>
        </p:txBody>
      </p:sp>
      <p:grpSp>
        <p:nvGrpSpPr>
          <p:cNvPr id="4" name="그룹 8"/>
          <p:cNvGrpSpPr/>
          <p:nvPr/>
        </p:nvGrpSpPr>
        <p:grpSpPr>
          <a:xfrm>
            <a:off x="5853600" y="1106706"/>
            <a:ext cx="3153923" cy="3734355"/>
            <a:chOff x="5853600" y="1106706"/>
            <a:chExt cx="3153923" cy="3734355"/>
          </a:xfrm>
        </p:grpSpPr>
        <p:sp>
          <p:nvSpPr>
            <p:cNvPr id="5" name="TextBox 4"/>
            <p:cNvSpPr txBox="1"/>
            <p:nvPr/>
          </p:nvSpPr>
          <p:spPr>
            <a:xfrm>
              <a:off x="5853600" y="2809736"/>
              <a:ext cx="3153923" cy="2031325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Concept is Same. But…</a:t>
              </a: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Old Methodology (ENOVIA 2009 ~ )</a:t>
              </a: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ENOVIA based </a:t>
              </a:r>
              <a:r>
                <a:rPr kumimoji="0" lang="en-US" altLang="ko-KR" sz="18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approch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Limited Coverage (Design Dept.)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Limited 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Collaboration</a:t>
              </a: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Customization, Upgrade</a:t>
              </a: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Maintenance (DS R&amp;D)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pic>
          <p:nvPicPr>
            <p:cNvPr id="6" name="Picture 2" descr="귀요미 대명사”…마동석 '엄지 척!' 행복에너지 전달 - 조선일보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7166" y="1106706"/>
              <a:ext cx="1786789" cy="154953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그룹 9"/>
          <p:cNvGrpSpPr/>
          <p:nvPr/>
        </p:nvGrpSpPr>
        <p:grpSpPr>
          <a:xfrm>
            <a:off x="352378" y="1429668"/>
            <a:ext cx="5134462" cy="3443722"/>
            <a:chOff x="352378" y="1429668"/>
            <a:chExt cx="5134462" cy="3443722"/>
          </a:xfrm>
        </p:grpSpPr>
        <p:grpSp>
          <p:nvGrpSpPr>
            <p:cNvPr id="8" name="그룹 4"/>
            <p:cNvGrpSpPr/>
            <p:nvPr/>
          </p:nvGrpSpPr>
          <p:grpSpPr>
            <a:xfrm>
              <a:off x="352378" y="1429668"/>
              <a:ext cx="5134462" cy="3443722"/>
              <a:chOff x="352378" y="1429668"/>
              <a:chExt cx="5134462" cy="3443722"/>
            </a:xfrm>
          </p:grpSpPr>
          <p:pic>
            <p:nvPicPr>
              <p:cNvPr id="10" name="Picture 2" descr="ENOVIA X-CAD Designer (CDR) Role - InFlow Technology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3976"/>
              <a:stretch/>
            </p:blipFill>
            <p:spPr bwMode="auto">
              <a:xfrm>
                <a:off x="352378" y="2853142"/>
                <a:ext cx="5134462" cy="2020248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그림 1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0542" y="1429668"/>
                <a:ext cx="2346654" cy="1226577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</p:pic>
          <p:pic>
            <p:nvPicPr>
              <p:cNvPr id="12" name="그림 1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01930" y="1429668"/>
                <a:ext cx="1732040" cy="1233256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</p:pic>
          <p:sp>
            <p:nvSpPr>
              <p:cNvPr id="13" name="직사각형 13"/>
              <p:cNvSpPr/>
              <p:nvPr/>
            </p:nvSpPr>
            <p:spPr>
              <a:xfrm>
                <a:off x="926622" y="1744114"/>
                <a:ext cx="2063105" cy="794582"/>
              </a:xfrm>
              <a:prstGeom prst="rect">
                <a:avLst/>
              </a:prstGeom>
              <a:noFill/>
              <a:ln w="38100">
                <a:solidFill>
                  <a:srgbClr val="F3702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87915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7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endParaRPr>
              </a:p>
            </p:txBody>
          </p:sp>
          <p:sp>
            <p:nvSpPr>
              <p:cNvPr id="14" name="직사각형 14"/>
              <p:cNvSpPr/>
              <p:nvPr/>
            </p:nvSpPr>
            <p:spPr>
              <a:xfrm>
                <a:off x="3409784" y="1638145"/>
                <a:ext cx="1481732" cy="935979"/>
              </a:xfrm>
              <a:prstGeom prst="rect">
                <a:avLst/>
              </a:prstGeom>
              <a:noFill/>
              <a:ln w="38100">
                <a:solidFill>
                  <a:srgbClr val="F3702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87915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7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endParaRPr>
              </a:p>
            </p:txBody>
          </p:sp>
          <p:sp>
            <p:nvSpPr>
              <p:cNvPr id="15" name="위쪽/아래쪽 화살표 15"/>
              <p:cNvSpPr/>
              <p:nvPr/>
            </p:nvSpPr>
            <p:spPr>
              <a:xfrm rot="1392139">
                <a:off x="2847115" y="2533976"/>
                <a:ext cx="421481" cy="743453"/>
              </a:xfrm>
              <a:prstGeom prst="upDownArrow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87915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7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3548250" y="3035052"/>
              <a:ext cx="1647422" cy="353943"/>
            </a:xfrm>
            <a:prstGeom prst="rect">
              <a:avLst/>
            </a:prstGeom>
            <a:solidFill>
              <a:srgbClr val="92D050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7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ENOVIA</a:t>
              </a:r>
              <a:endParaRPr kumimoji="0" lang="ko-KR" alt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5340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76384" cy="516171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718926" y="4204918"/>
            <a:ext cx="4359014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1. Transforming Traditional EBOM Management.pptx</a:t>
            </a:r>
          </a:p>
        </p:txBody>
      </p:sp>
    </p:spTree>
    <p:extLst>
      <p:ext uri="{BB962C8B-B14F-4D97-AF65-F5344CB8AC3E}">
        <p14:creationId xmlns:p14="http://schemas.microsoft.com/office/powerpoint/2010/main" val="3114631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Benefit of Platform based Business Approach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altLang="ko-KR" dirty="0"/>
              <a:t>POWER’ By, PLM Collaboration Service, Model-based…</a:t>
            </a:r>
            <a:endParaRPr lang="ko-KR" altLang="en-US" dirty="0"/>
          </a:p>
        </p:txBody>
      </p:sp>
      <p:grpSp>
        <p:nvGrpSpPr>
          <p:cNvPr id="4" name="그룹 4"/>
          <p:cNvGrpSpPr/>
          <p:nvPr/>
        </p:nvGrpSpPr>
        <p:grpSpPr>
          <a:xfrm>
            <a:off x="5267845" y="1047382"/>
            <a:ext cx="3714003" cy="3682823"/>
            <a:chOff x="5267845" y="1047382"/>
            <a:chExt cx="3714003" cy="3682823"/>
          </a:xfrm>
        </p:grpSpPr>
        <p:sp>
          <p:nvSpPr>
            <p:cNvPr id="5" name="TextBox 4"/>
            <p:cNvSpPr txBox="1"/>
            <p:nvPr/>
          </p:nvSpPr>
          <p:spPr>
            <a:xfrm>
              <a:off x="5267845" y="2144882"/>
              <a:ext cx="3714003" cy="2585323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Concept is Same</a:t>
              </a: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New Methodology</a:t>
              </a: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Easy to Use / Drag &amp; Drop</a:t>
              </a: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3DDashboard / Platform Value</a:t>
              </a: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Mechatronics Collaboration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Enterprise Coverage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Enterprise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 Collaboration with Master Data</a:t>
              </a: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Maintenance (DS R&amp;D)</a:t>
              </a:r>
            </a:p>
            <a:p>
              <a:pPr marL="0" marR="0" lvl="0" indent="0" algn="l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New Concept (UPS, 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Engineering Item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)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pic>
          <p:nvPicPr>
            <p:cNvPr id="6" name="Picture 4" descr="엄지척 | 마영전 인벤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45620" y="1047382"/>
              <a:ext cx="1947436" cy="1573529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EAEAEA"/>
              </a:solidFill>
              <a:miter lim="800000"/>
            </a:ln>
            <a:effectLst>
              <a:reflection blurRad="12700" stA="33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 contourW="6350">
              <a:bevelT h="38100"/>
              <a:contourClr>
                <a:srgbClr val="C0C0C0"/>
              </a:contourClr>
            </a:sp3d>
            <a:extLst/>
          </p:spPr>
        </p:pic>
      </p:grpSp>
      <p:grpSp>
        <p:nvGrpSpPr>
          <p:cNvPr id="7" name="그룹 5"/>
          <p:cNvGrpSpPr/>
          <p:nvPr/>
        </p:nvGrpSpPr>
        <p:grpSpPr>
          <a:xfrm>
            <a:off x="293532" y="1281953"/>
            <a:ext cx="4896094" cy="3684501"/>
            <a:chOff x="293532" y="1281953"/>
            <a:chExt cx="4896094" cy="3684501"/>
          </a:xfrm>
        </p:grpSpPr>
        <p:grpSp>
          <p:nvGrpSpPr>
            <p:cNvPr id="8" name="그룹 3"/>
            <p:cNvGrpSpPr/>
            <p:nvPr/>
          </p:nvGrpSpPr>
          <p:grpSpPr>
            <a:xfrm>
              <a:off x="293532" y="1281953"/>
              <a:ext cx="4896094" cy="3684501"/>
              <a:chOff x="352589" y="1345016"/>
              <a:chExt cx="4896094" cy="3684501"/>
            </a:xfrm>
          </p:grpSpPr>
          <p:pic>
            <p:nvPicPr>
              <p:cNvPr id="10" name="그림 8"/>
              <p:cNvPicPr>
                <a:picLocks noChangeAspect="1"/>
              </p:cNvPicPr>
              <p:nvPr/>
            </p:nvPicPr>
            <p:blipFill rotWithShape="1">
              <a:blip r:embed="rId3"/>
              <a:srcRect l="321" t="1328" r="794" b="2130"/>
              <a:stretch/>
            </p:blipFill>
            <p:spPr>
              <a:xfrm>
                <a:off x="352589" y="2436336"/>
                <a:ext cx="4722020" cy="2593181"/>
              </a:xfrm>
              <a:prstGeom prst="rect">
                <a:avLst/>
              </a:prstGeom>
              <a:ln>
                <a:solidFill>
                  <a:srgbClr val="002060"/>
                </a:solidFill>
              </a:ln>
            </p:spPr>
          </p:pic>
          <p:pic>
            <p:nvPicPr>
              <p:cNvPr id="11" name="그림 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7009" y="1345016"/>
                <a:ext cx="1569582" cy="883952"/>
              </a:xfrm>
              <a:prstGeom prst="rect">
                <a:avLst/>
              </a:prstGeom>
              <a:ln>
                <a:solidFill>
                  <a:srgbClr val="002060"/>
                </a:solidFill>
              </a:ln>
            </p:spPr>
          </p:pic>
          <p:pic>
            <p:nvPicPr>
              <p:cNvPr id="12" name="그림 1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62910" y="1353428"/>
                <a:ext cx="1542172" cy="867129"/>
              </a:xfrm>
              <a:prstGeom prst="rect">
                <a:avLst/>
              </a:prstGeom>
              <a:ln>
                <a:solidFill>
                  <a:srgbClr val="002060"/>
                </a:solidFill>
              </a:ln>
            </p:spPr>
          </p:pic>
          <p:pic>
            <p:nvPicPr>
              <p:cNvPr id="13" name="그림 1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41401" y="1362435"/>
                <a:ext cx="1507282" cy="849115"/>
              </a:xfrm>
              <a:prstGeom prst="rect">
                <a:avLst/>
              </a:prstGeom>
              <a:ln>
                <a:solidFill>
                  <a:srgbClr val="002060"/>
                </a:solidFill>
              </a:ln>
            </p:spPr>
          </p:pic>
          <p:sp>
            <p:nvSpPr>
              <p:cNvPr id="14" name="위쪽/아래쪽 화살표 12"/>
              <p:cNvSpPr/>
              <p:nvPr/>
            </p:nvSpPr>
            <p:spPr>
              <a:xfrm rot="1392139">
                <a:off x="2572669" y="2081557"/>
                <a:ext cx="421481" cy="743453"/>
              </a:xfrm>
              <a:prstGeom prst="upDownArrow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87915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7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3368130" y="4530831"/>
              <a:ext cx="1647422" cy="353943"/>
            </a:xfrm>
            <a:prstGeom prst="rect">
              <a:avLst/>
            </a:prstGeom>
            <a:solidFill>
              <a:srgbClr val="92D050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7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/>
                  <a:ea typeface="+mn-ea"/>
                  <a:cs typeface="+mn-cs"/>
                </a:rPr>
                <a:t>3DDashboard</a:t>
              </a:r>
              <a:endParaRPr kumimoji="0" lang="ko-KR" alt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6022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554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8" name="Rectangle 7"/>
          <p:cNvSpPr/>
          <p:nvPr/>
        </p:nvSpPr>
        <p:spPr>
          <a:xfrm>
            <a:off x="1963987" y="2156252"/>
            <a:ext cx="52160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b="1" dirty="0" smtClean="0">
                <a:solidFill>
                  <a:schemeClr val="bg1"/>
                </a:solidFill>
              </a:rPr>
              <a:t>BOM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88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BOM ?</a:t>
            </a:r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altLang="ko-KR" dirty="0"/>
              <a:t>BOM</a:t>
            </a:r>
            <a:r>
              <a:rPr lang="ko-KR" altLang="en-US" dirty="0"/>
              <a:t>은 </a:t>
            </a:r>
            <a:r>
              <a:rPr lang="en-US" altLang="ko-KR" dirty="0"/>
              <a:t>'</a:t>
            </a:r>
            <a:r>
              <a:rPr lang="ko-KR" altLang="en-US" dirty="0"/>
              <a:t>부품표</a:t>
            </a:r>
            <a:r>
              <a:rPr lang="en-US" altLang="ko-KR" dirty="0"/>
              <a:t>'</a:t>
            </a:r>
            <a:r>
              <a:rPr lang="ko-KR" altLang="en-US" dirty="0"/>
              <a:t>라고 </a:t>
            </a:r>
            <a:r>
              <a:rPr lang="ko-KR" altLang="en-US" dirty="0" smtClean="0"/>
              <a:t>불림</a:t>
            </a:r>
            <a:endParaRPr lang="en-US" altLang="ko-KR" dirty="0" smtClean="0"/>
          </a:p>
          <a:p>
            <a:r>
              <a:rPr lang="en-US" altLang="ko-KR" dirty="0" smtClean="0"/>
              <a:t>Bill </a:t>
            </a:r>
            <a:r>
              <a:rPr lang="en-US" altLang="ko-KR" dirty="0"/>
              <a:t>Of Materials</a:t>
            </a:r>
            <a:r>
              <a:rPr lang="ko-KR" altLang="en-US" dirty="0"/>
              <a:t>의 </a:t>
            </a:r>
            <a:r>
              <a:rPr lang="ko-KR" altLang="en-US" dirty="0" smtClean="0"/>
              <a:t>약자</a:t>
            </a:r>
            <a:endParaRPr lang="en-US" altLang="ko-KR" dirty="0" smtClean="0"/>
          </a:p>
          <a:p>
            <a:r>
              <a:rPr lang="ko-KR" altLang="en-US" dirty="0" smtClean="0"/>
              <a:t>제품을 </a:t>
            </a:r>
            <a:r>
              <a:rPr lang="ko-KR" altLang="en-US" dirty="0"/>
              <a:t>제조하는 데 필요한 부품 및 재료 </a:t>
            </a:r>
            <a:r>
              <a:rPr lang="ko-KR" altLang="en-US" dirty="0" smtClean="0"/>
              <a:t>목록</a:t>
            </a:r>
            <a:endParaRPr lang="en-US" altLang="ko-KR" dirty="0" smtClean="0"/>
          </a:p>
          <a:p>
            <a:r>
              <a:rPr lang="ko-KR" altLang="en-US" dirty="0" smtClean="0"/>
              <a:t>부품의 </a:t>
            </a:r>
            <a:r>
              <a:rPr lang="ko-KR" altLang="en-US" dirty="0"/>
              <a:t>계층 구조를 시각적으로 </a:t>
            </a:r>
            <a:r>
              <a:rPr lang="ko-KR" altLang="en-US" dirty="0" smtClean="0"/>
              <a:t>보여줌</a:t>
            </a:r>
            <a:endParaRPr lang="en-US" altLang="ko-KR" dirty="0" smtClean="0"/>
          </a:p>
          <a:p>
            <a:r>
              <a:rPr lang="ko-KR" altLang="en-US" dirty="0" smtClean="0"/>
              <a:t>제품 </a:t>
            </a:r>
            <a:r>
              <a:rPr lang="ko-KR" altLang="en-US" dirty="0"/>
              <a:t>견적에서 설계</a:t>
            </a:r>
            <a:r>
              <a:rPr lang="en-US" altLang="ko-KR" dirty="0"/>
              <a:t>, </a:t>
            </a:r>
            <a:r>
              <a:rPr lang="ko-KR" altLang="en-US" dirty="0"/>
              <a:t>조달</a:t>
            </a:r>
            <a:r>
              <a:rPr lang="en-US" altLang="ko-KR" dirty="0"/>
              <a:t>, </a:t>
            </a:r>
            <a:r>
              <a:rPr lang="ko-KR" altLang="en-US" dirty="0"/>
              <a:t>제조 및 유지 보수에 </a:t>
            </a:r>
            <a:r>
              <a:rPr lang="ko-KR" altLang="en-US" dirty="0" smtClean="0"/>
              <a:t>이르기까지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제조 </a:t>
            </a:r>
            <a:r>
              <a:rPr lang="ko-KR" altLang="en-US" dirty="0"/>
              <a:t>분야에서 매우 중요한 역할을 </a:t>
            </a:r>
            <a:r>
              <a:rPr lang="ko-KR" altLang="en-US" dirty="0" smtClean="0"/>
              <a:t>수행</a:t>
            </a:r>
            <a:endParaRPr lang="ko-KR" alt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276" y="266056"/>
            <a:ext cx="3172718" cy="47498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646" y="2581275"/>
            <a:ext cx="3163888" cy="236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76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BOM ?</a:t>
            </a:r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altLang="ko-KR" dirty="0"/>
              <a:t>BOM</a:t>
            </a:r>
            <a:r>
              <a:rPr lang="ko-KR" altLang="en-US" dirty="0"/>
              <a:t>은 품목 정보인 </a:t>
            </a:r>
            <a:r>
              <a:rPr lang="en-US" altLang="ko-KR" dirty="0"/>
              <a:t>PN(Parts Number)</a:t>
            </a:r>
            <a:r>
              <a:rPr lang="ko-KR" altLang="en-US" dirty="0"/>
              <a:t>과 각 부품이 무엇에 사용되는지 등이 표시되는 구성 관리 정보 </a:t>
            </a:r>
            <a:r>
              <a:rPr lang="en-US" altLang="ko-KR" dirty="0"/>
              <a:t>PS(Part Structure)</a:t>
            </a:r>
            <a:r>
              <a:rPr lang="ko-KR" altLang="en-US" dirty="0"/>
              <a:t>로 </a:t>
            </a:r>
            <a:r>
              <a:rPr lang="ko-KR" altLang="en-US" dirty="0" smtClean="0"/>
              <a:t>구성</a:t>
            </a:r>
            <a:endParaRPr lang="en-US" altLang="ko-KR" dirty="0" smtClean="0"/>
          </a:p>
          <a:p>
            <a:r>
              <a:rPr lang="ko-KR" altLang="en-US" dirty="0" smtClean="0"/>
              <a:t>품명</a:t>
            </a:r>
            <a:r>
              <a:rPr lang="en-US" altLang="ko-KR" dirty="0"/>
              <a:t>, </a:t>
            </a:r>
            <a:r>
              <a:rPr lang="ko-KR" altLang="en-US" dirty="0"/>
              <a:t>형식</a:t>
            </a:r>
            <a:r>
              <a:rPr lang="en-US" altLang="ko-KR" dirty="0"/>
              <a:t>, </a:t>
            </a:r>
            <a:r>
              <a:rPr lang="ko-KR" altLang="en-US" dirty="0"/>
              <a:t>메이커명</a:t>
            </a:r>
            <a:r>
              <a:rPr lang="en-US" altLang="ko-KR" dirty="0"/>
              <a:t>, </a:t>
            </a:r>
            <a:r>
              <a:rPr lang="ko-KR" altLang="en-US" dirty="0"/>
              <a:t>수량</a:t>
            </a:r>
            <a:r>
              <a:rPr lang="en-US" altLang="ko-KR" dirty="0"/>
              <a:t>(</a:t>
            </a:r>
            <a:r>
              <a:rPr lang="ko-KR" altLang="en-US" dirty="0"/>
              <a:t>사용 수량</a:t>
            </a:r>
            <a:r>
              <a:rPr lang="en-US" altLang="ko-KR" dirty="0"/>
              <a:t>, </a:t>
            </a:r>
            <a:r>
              <a:rPr lang="ko-KR" altLang="en-US" dirty="0"/>
              <a:t>구입 단위 수량</a:t>
            </a:r>
            <a:r>
              <a:rPr lang="en-US" altLang="ko-KR" dirty="0"/>
              <a:t>), </a:t>
            </a:r>
            <a:r>
              <a:rPr lang="ko-KR" altLang="en-US" dirty="0"/>
              <a:t>로케이션 번호</a:t>
            </a:r>
            <a:r>
              <a:rPr lang="en-US" altLang="ko-KR" dirty="0"/>
              <a:t>, </a:t>
            </a:r>
            <a:r>
              <a:rPr lang="ko-KR" altLang="en-US" dirty="0"/>
              <a:t>사용</a:t>
            </a:r>
            <a:r>
              <a:rPr lang="en-US" altLang="ko-KR" dirty="0"/>
              <a:t>, </a:t>
            </a:r>
            <a:r>
              <a:rPr lang="ko-KR" altLang="en-US" dirty="0"/>
              <a:t>재질 등을 </a:t>
            </a:r>
            <a:r>
              <a:rPr lang="ko-KR" altLang="en-US" dirty="0" smtClean="0"/>
              <a:t>기입</a:t>
            </a:r>
            <a:endParaRPr lang="en-US" altLang="ko-KR" dirty="0" smtClean="0"/>
          </a:p>
          <a:p>
            <a:r>
              <a:rPr lang="ko-KR" altLang="en-US" dirty="0" smtClean="0"/>
              <a:t>제품을 </a:t>
            </a:r>
            <a:r>
              <a:rPr lang="ko-KR" altLang="en-US" dirty="0"/>
              <a:t>설계하고 제조하는 데 필요한 도면과 같은 정보를 자재 정보와 관련하여 </a:t>
            </a:r>
            <a:r>
              <a:rPr lang="ko-KR" altLang="en-US" dirty="0" smtClean="0"/>
              <a:t>관리 가능</a:t>
            </a:r>
            <a:endParaRPr lang="en-US" altLang="ko-KR" dirty="0" smtClean="0"/>
          </a:p>
          <a:p>
            <a:r>
              <a:rPr lang="ko-KR" altLang="en-US" dirty="0" smtClean="0"/>
              <a:t>설계에서 </a:t>
            </a:r>
            <a:r>
              <a:rPr lang="en-US" altLang="ko-KR" dirty="0"/>
              <a:t>BOM</a:t>
            </a:r>
            <a:r>
              <a:rPr lang="ko-KR" altLang="en-US" dirty="0"/>
              <a:t>이 작성된 후 </a:t>
            </a:r>
            <a:r>
              <a:rPr lang="ko-KR" altLang="en-US" dirty="0" smtClean="0"/>
              <a:t>생산에 </a:t>
            </a:r>
            <a:r>
              <a:rPr lang="ko-KR" altLang="en-US" dirty="0"/>
              <a:t>전달되어 생산 관리에 필요한 정보를 추가하여 생산 </a:t>
            </a:r>
            <a:r>
              <a:rPr lang="ko-KR" altLang="en-US" dirty="0" smtClean="0"/>
              <a:t>스케줄</a:t>
            </a:r>
            <a:endParaRPr lang="en-US" altLang="ko-KR" dirty="0" smtClean="0"/>
          </a:p>
          <a:p>
            <a:r>
              <a:rPr lang="ko-KR" altLang="en-US" dirty="0" smtClean="0"/>
              <a:t>구매 </a:t>
            </a:r>
            <a:r>
              <a:rPr lang="ko-KR" altLang="en-US" dirty="0"/>
              <a:t>부서에서 부품 조달에 대한 정보를 </a:t>
            </a:r>
            <a:r>
              <a:rPr lang="ko-KR" altLang="en-US" dirty="0" smtClean="0"/>
              <a:t>추가</a:t>
            </a:r>
            <a:endParaRPr lang="ko-KR" altLang="en-US" dirty="0"/>
          </a:p>
        </p:txBody>
      </p:sp>
      <p:pic>
        <p:nvPicPr>
          <p:cNvPr id="6" name="Picture 6" descr="프로그래밍 노트 - [Oracle] BOM 조회 SQL (START WITH ~ CONNECT BY ~, Hierarchical/계층형  쿼리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0904" y="3040630"/>
            <a:ext cx="3390900" cy="134302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Modified Catia BOM macro - DASSAULT: CATIA products - Eng-Tip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997" y="2645442"/>
            <a:ext cx="3391868" cy="213340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32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BOM ?</a:t>
            </a:r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/>
          </p:nvPr>
        </p:nvSpPr>
        <p:spPr>
          <a:xfrm>
            <a:off x="382904" y="854927"/>
            <a:ext cx="3975356" cy="3704378"/>
          </a:xfrm>
        </p:spPr>
        <p:txBody>
          <a:bodyPr/>
          <a:lstStyle/>
          <a:p>
            <a:r>
              <a:rPr lang="en-US" altLang="ko-KR" b="1" dirty="0" smtClean="0"/>
              <a:t>E-BOM</a:t>
            </a:r>
            <a:r>
              <a:rPr lang="en-US" altLang="ko-KR" b="1" dirty="0"/>
              <a:t>(</a:t>
            </a:r>
            <a:r>
              <a:rPr lang="ko-KR" altLang="en-US" b="1" dirty="0"/>
              <a:t>설계 부품표</a:t>
            </a:r>
            <a:r>
              <a:rPr lang="en-US" altLang="ko-KR" b="1" dirty="0" smtClean="0"/>
              <a:t>)</a:t>
            </a:r>
          </a:p>
          <a:p>
            <a:pPr lvl="1"/>
            <a:r>
              <a:rPr lang="en-US" altLang="ko-KR" dirty="0" smtClean="0"/>
              <a:t>E-BOM(Engineering </a:t>
            </a:r>
            <a:r>
              <a:rPr lang="en-US" altLang="ko-KR" dirty="0"/>
              <a:t>BOM)</a:t>
            </a:r>
            <a:r>
              <a:rPr lang="ko-KR" altLang="en-US" dirty="0"/>
              <a:t>은 제품 개발 및 설계에 </a:t>
            </a:r>
            <a:r>
              <a:rPr lang="ko-KR" altLang="en-US" dirty="0" smtClean="0"/>
              <a:t>이용되며</a:t>
            </a:r>
            <a:r>
              <a:rPr lang="en-US" altLang="ko-KR" dirty="0" smtClean="0"/>
              <a:t>,  </a:t>
            </a:r>
            <a:r>
              <a:rPr lang="ko-KR" altLang="en-US" dirty="0" smtClean="0"/>
              <a:t>부품 </a:t>
            </a:r>
            <a:r>
              <a:rPr lang="ko-KR" altLang="en-US" dirty="0"/>
              <a:t>구성이나 도면 등의 설계 정보 외에 기술 정보 등이 </a:t>
            </a:r>
            <a:r>
              <a:rPr lang="ko-KR" altLang="en-US" dirty="0" smtClean="0"/>
              <a:t>포함됨</a:t>
            </a:r>
            <a:endParaRPr lang="en-US" altLang="ko-KR" dirty="0" smtClean="0"/>
          </a:p>
          <a:p>
            <a:r>
              <a:rPr lang="en-US" altLang="ko-KR" b="1" dirty="0" smtClean="0"/>
              <a:t>M-BOM</a:t>
            </a:r>
            <a:r>
              <a:rPr lang="en-US" altLang="ko-KR" b="1" dirty="0"/>
              <a:t>(</a:t>
            </a:r>
            <a:r>
              <a:rPr lang="ko-KR" altLang="en-US" b="1" dirty="0"/>
              <a:t>제조 부품표</a:t>
            </a:r>
            <a:r>
              <a:rPr lang="en-US" altLang="ko-KR" b="1" dirty="0" smtClean="0"/>
              <a:t>)</a:t>
            </a:r>
          </a:p>
          <a:p>
            <a:pPr lvl="1"/>
            <a:r>
              <a:rPr lang="en-US" altLang="ko-KR" dirty="0" smtClean="0"/>
              <a:t>M-BOM(Manufacturing </a:t>
            </a:r>
            <a:r>
              <a:rPr lang="en-US" altLang="ko-KR" dirty="0"/>
              <a:t>BOM)</a:t>
            </a:r>
            <a:r>
              <a:rPr lang="ko-KR" altLang="en-US" dirty="0"/>
              <a:t>은 제조 부문뿐만 아니라 조달 부서 및 생산 관리 부문에서도 </a:t>
            </a:r>
            <a:r>
              <a:rPr lang="ko-KR" altLang="en-US" dirty="0" smtClean="0"/>
              <a:t>사용되며</a:t>
            </a:r>
            <a:r>
              <a:rPr lang="en-US" altLang="ko-KR" dirty="0" smtClean="0"/>
              <a:t>, </a:t>
            </a:r>
            <a:r>
              <a:rPr lang="ko-KR" altLang="en-US" dirty="0"/>
              <a:t>필요한 부품의 정보나 공정 정보 등이 포함되어</a:t>
            </a:r>
            <a:r>
              <a:rPr lang="en-US" altLang="ko-KR" dirty="0"/>
              <a:t>, </a:t>
            </a:r>
            <a:r>
              <a:rPr lang="ko-KR" altLang="en-US" dirty="0"/>
              <a:t>생산 스케줄의 관리나</a:t>
            </a:r>
            <a:r>
              <a:rPr lang="en-US" altLang="ko-KR" dirty="0"/>
              <a:t>, </a:t>
            </a:r>
            <a:r>
              <a:rPr lang="ko-KR" altLang="en-US" dirty="0"/>
              <a:t>부품의 조달</a:t>
            </a:r>
            <a:r>
              <a:rPr lang="en-US" altLang="ko-KR" dirty="0"/>
              <a:t>, </a:t>
            </a:r>
            <a:r>
              <a:rPr lang="ko-KR" altLang="en-US" dirty="0"/>
              <a:t>공정 관리 등에 </a:t>
            </a:r>
            <a:r>
              <a:rPr lang="ko-KR" altLang="en-US" dirty="0" smtClean="0"/>
              <a:t>이용됨</a:t>
            </a:r>
            <a:endParaRPr lang="en-US" altLang="ko-KR" dirty="0" smtClean="0"/>
          </a:p>
          <a:p>
            <a:r>
              <a:rPr lang="en-US" altLang="ko-KR" b="1" dirty="0" smtClean="0"/>
              <a:t>S-BOM</a:t>
            </a:r>
            <a:r>
              <a:rPr lang="en-US" altLang="ko-KR" b="1" dirty="0"/>
              <a:t>(</a:t>
            </a:r>
            <a:r>
              <a:rPr lang="ko-KR" altLang="en-US" b="1" dirty="0"/>
              <a:t>판매 부품표</a:t>
            </a:r>
            <a:r>
              <a:rPr lang="en-US" altLang="ko-KR" b="1" dirty="0" smtClean="0"/>
              <a:t>)</a:t>
            </a:r>
          </a:p>
          <a:p>
            <a:pPr lvl="1"/>
            <a:r>
              <a:rPr lang="ko-KR" altLang="en-US" dirty="0" smtClean="0"/>
              <a:t>판매 </a:t>
            </a:r>
            <a:r>
              <a:rPr lang="ko-KR" altLang="en-US" dirty="0"/>
              <a:t>지원에 사용되는 </a:t>
            </a:r>
            <a:r>
              <a:rPr lang="en-US" altLang="ko-KR" dirty="0" smtClean="0"/>
              <a:t>BOM</a:t>
            </a:r>
          </a:p>
          <a:p>
            <a:r>
              <a:rPr lang="ko-KR" altLang="en-US" b="1" dirty="0" smtClean="0"/>
              <a:t>구매 </a:t>
            </a:r>
            <a:r>
              <a:rPr lang="en-US" altLang="ko-KR" b="1" dirty="0" smtClean="0"/>
              <a:t>BOM</a:t>
            </a:r>
          </a:p>
          <a:p>
            <a:pPr lvl="1"/>
            <a:r>
              <a:rPr lang="ko-KR" altLang="en-US" dirty="0" smtClean="0"/>
              <a:t>구매로 </a:t>
            </a:r>
            <a:r>
              <a:rPr lang="ko-KR" altLang="en-US" dirty="0"/>
              <a:t>주문을 할 때 </a:t>
            </a:r>
            <a:r>
              <a:rPr lang="ko-KR" altLang="en-US" dirty="0" smtClean="0"/>
              <a:t>사용되며</a:t>
            </a:r>
            <a:r>
              <a:rPr lang="en-US" altLang="ko-KR" dirty="0" smtClean="0"/>
              <a:t>, </a:t>
            </a:r>
            <a:r>
              <a:rPr lang="ko-KR" altLang="en-US" dirty="0"/>
              <a:t>구매 단위 수량</a:t>
            </a:r>
            <a:r>
              <a:rPr lang="en-US" altLang="ko-KR" dirty="0"/>
              <a:t>, </a:t>
            </a:r>
            <a:r>
              <a:rPr lang="ko-KR" altLang="en-US" dirty="0"/>
              <a:t>공급업체별 구매 가격 목록</a:t>
            </a:r>
            <a:r>
              <a:rPr lang="en-US" altLang="ko-KR" dirty="0"/>
              <a:t>, </a:t>
            </a:r>
            <a:r>
              <a:rPr lang="ko-KR" altLang="en-US" dirty="0"/>
              <a:t>대체 품종 목록 등 견적 및 주문 작업에 필요한 정보가 </a:t>
            </a:r>
            <a:r>
              <a:rPr lang="ko-KR" altLang="en-US" dirty="0" smtClean="0"/>
              <a:t>포함됨</a:t>
            </a:r>
            <a:endParaRPr lang="en-US" altLang="ko-KR" dirty="0" smtClean="0"/>
          </a:p>
          <a:p>
            <a:r>
              <a:rPr lang="ko-KR" altLang="en-US" b="1" dirty="0" smtClean="0"/>
              <a:t>서비스 </a:t>
            </a:r>
            <a:r>
              <a:rPr lang="en-US" altLang="ko-KR" b="1" dirty="0" smtClean="0"/>
              <a:t>BOM</a:t>
            </a:r>
          </a:p>
          <a:p>
            <a:pPr lvl="1"/>
            <a:r>
              <a:rPr lang="ko-KR" altLang="en-US" dirty="0" smtClean="0"/>
              <a:t>제품의 </a:t>
            </a:r>
            <a:r>
              <a:rPr lang="ko-KR" altLang="en-US" dirty="0"/>
              <a:t>유지 보수 및 점검에 </a:t>
            </a:r>
            <a:r>
              <a:rPr lang="ko-KR" altLang="en-US" dirty="0" smtClean="0"/>
              <a:t>이용되며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유지보수에 </a:t>
            </a:r>
            <a:r>
              <a:rPr lang="ko-KR" altLang="en-US" dirty="0"/>
              <a:t>필요한 부품이 </a:t>
            </a:r>
            <a:r>
              <a:rPr lang="ko-KR" altLang="en-US" dirty="0" smtClean="0"/>
              <a:t>포함됨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4606230" y="854927"/>
            <a:ext cx="3975356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56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84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91200" indent="-1728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 smtClean="0"/>
              <a:t>제조 부문</a:t>
            </a:r>
            <a:endParaRPr lang="en-US" altLang="ko-KR" dirty="0" smtClean="0"/>
          </a:p>
          <a:p>
            <a:pPr lvl="1"/>
            <a:r>
              <a:rPr lang="ko-KR" altLang="en-US" sz="1400" dirty="0" smtClean="0"/>
              <a:t>생산 </a:t>
            </a:r>
            <a:r>
              <a:rPr lang="ko-KR" altLang="en-US" sz="1400" dirty="0"/>
              <a:t>계획 관리</a:t>
            </a:r>
            <a:r>
              <a:rPr lang="en-US" altLang="ko-KR" sz="1400" dirty="0"/>
              <a:t>, </a:t>
            </a:r>
            <a:r>
              <a:rPr lang="ko-KR" altLang="en-US" sz="1400" dirty="0"/>
              <a:t>재고 관리</a:t>
            </a:r>
          </a:p>
          <a:p>
            <a:r>
              <a:rPr lang="ko-KR" altLang="en-US" b="1" dirty="0" smtClean="0"/>
              <a:t>생산기술 부문</a:t>
            </a:r>
            <a:endParaRPr lang="en-US" altLang="ko-KR" dirty="0" smtClean="0"/>
          </a:p>
          <a:p>
            <a:pPr lvl="1"/>
            <a:r>
              <a:rPr lang="ko-KR" altLang="en-US" sz="1400" dirty="0" smtClean="0"/>
              <a:t>리드 </a:t>
            </a:r>
            <a:r>
              <a:rPr lang="ko-KR" altLang="en-US" sz="1400" dirty="0"/>
              <a:t>타임 검토</a:t>
            </a:r>
            <a:r>
              <a:rPr lang="en-US" altLang="ko-KR" sz="1400" dirty="0"/>
              <a:t>, </a:t>
            </a:r>
            <a:r>
              <a:rPr lang="ko-KR" altLang="en-US" sz="1400" dirty="0"/>
              <a:t>설비 설계</a:t>
            </a:r>
            <a:r>
              <a:rPr lang="en-US" altLang="ko-KR" sz="1400" dirty="0"/>
              <a:t>, </a:t>
            </a:r>
            <a:r>
              <a:rPr lang="ko-KR" altLang="en-US" sz="1400" dirty="0"/>
              <a:t>공정 관리</a:t>
            </a:r>
          </a:p>
          <a:p>
            <a:r>
              <a:rPr lang="ko-KR" altLang="en-US" b="1" dirty="0" smtClean="0"/>
              <a:t>원가관리 부문</a:t>
            </a:r>
            <a:endParaRPr lang="en-US" altLang="ko-KR" b="1" dirty="0" smtClean="0"/>
          </a:p>
          <a:p>
            <a:pPr lvl="1"/>
            <a:r>
              <a:rPr lang="ko-KR" altLang="en-US" sz="1400" dirty="0" smtClean="0"/>
              <a:t>원가 </a:t>
            </a:r>
            <a:r>
              <a:rPr lang="ko-KR" altLang="en-US" sz="1400" dirty="0"/>
              <a:t>계산</a:t>
            </a:r>
          </a:p>
          <a:p>
            <a:r>
              <a:rPr lang="ko-KR" altLang="en-US" b="1" dirty="0"/>
              <a:t>구매 </a:t>
            </a:r>
            <a:r>
              <a:rPr lang="ko-KR" altLang="en-US" b="1" dirty="0" smtClean="0"/>
              <a:t>부문</a:t>
            </a:r>
            <a:endParaRPr lang="en-US" altLang="ko-KR" dirty="0" smtClean="0"/>
          </a:p>
          <a:p>
            <a:pPr lvl="1"/>
            <a:r>
              <a:rPr lang="ko-KR" altLang="en-US" sz="1400" dirty="0" smtClean="0"/>
              <a:t>업자 </a:t>
            </a:r>
            <a:r>
              <a:rPr lang="ko-KR" altLang="en-US" sz="1400" dirty="0"/>
              <a:t>선정의 판단</a:t>
            </a:r>
            <a:r>
              <a:rPr lang="en-US" altLang="ko-KR" sz="1400" dirty="0"/>
              <a:t>, </a:t>
            </a:r>
            <a:r>
              <a:rPr lang="ko-KR" altLang="en-US" sz="1400" dirty="0"/>
              <a:t>단가의 판단</a:t>
            </a:r>
            <a:r>
              <a:rPr lang="en-US" altLang="ko-KR" sz="1400" dirty="0"/>
              <a:t>, </a:t>
            </a:r>
            <a:r>
              <a:rPr lang="ko-KR" altLang="en-US" sz="1400" dirty="0"/>
              <a:t>구매 계획 관리</a:t>
            </a:r>
            <a:endParaRPr lang="en-US" altLang="ko-KR" sz="1400" dirty="0" smtClean="0"/>
          </a:p>
          <a:p>
            <a:endParaRPr lang="ko-KR" altLang="en-US" dirty="0"/>
          </a:p>
        </p:txBody>
      </p:sp>
      <p:pic>
        <p:nvPicPr>
          <p:cNvPr id="9" name="그림 1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70599" y="3077584"/>
            <a:ext cx="1913355" cy="1991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33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Bom</a:t>
            </a:r>
            <a:r>
              <a:rPr lang="en-US" altLang="ko-KR" dirty="0" smtClean="0"/>
              <a:t> ?</a:t>
            </a:r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grpSp>
        <p:nvGrpSpPr>
          <p:cNvPr id="67" name="Group 66"/>
          <p:cNvGrpSpPr>
            <a:grpSpLocks noChangeAspect="1"/>
          </p:cNvGrpSpPr>
          <p:nvPr/>
        </p:nvGrpSpPr>
        <p:grpSpPr>
          <a:xfrm>
            <a:off x="507123" y="787540"/>
            <a:ext cx="8129755" cy="3568421"/>
            <a:chOff x="1776413" y="1319213"/>
            <a:chExt cx="6968745" cy="3058815"/>
          </a:xfrm>
        </p:grpSpPr>
        <p:pic>
          <p:nvPicPr>
            <p:cNvPr id="36" name="Picture 5" descr="hamburger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4592638" y="1319213"/>
              <a:ext cx="736600" cy="6111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7" name="Picture 6" descr="Red Leaf Lettuce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5092700" y="3527425"/>
              <a:ext cx="654050" cy="412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8" name="Picture 7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984375" y="3355975"/>
              <a:ext cx="592138" cy="6111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9" name="Picture 8" descr="beef_hamburger_patty"/>
            <p:cNvPicPr>
              <a:picLocks noChangeAspect="1" noChangeArrowheads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251200" y="3467100"/>
              <a:ext cx="630238" cy="411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0" name="Picture 9" descr="VC127358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D"/>
                </a:clrFrom>
                <a:clrTo>
                  <a:srgbClr val="FFFF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986213" y="3467100"/>
              <a:ext cx="630237" cy="4381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1" name="Picture 10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6657975" y="3527425"/>
              <a:ext cx="554038" cy="3238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2" name="Picture 11"/>
            <p:cNvPicPr>
              <a:picLocks noChangeAspect="1" noChangeArrowheads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5851525" y="3527425"/>
              <a:ext cx="700088" cy="4968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43" name="AutoShape 12"/>
            <p:cNvCxnSpPr>
              <a:cxnSpLocks noChangeShapeType="1"/>
              <a:stCxn id="36" idx="2"/>
              <a:endCxn id="61" idx="0"/>
            </p:cNvCxnSpPr>
            <p:nvPr/>
          </p:nvCxnSpPr>
          <p:spPr bwMode="auto">
            <a:xfrm rot="5400000">
              <a:off x="3266542" y="1051978"/>
              <a:ext cx="815975" cy="2572818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3300"/>
              </a:solidFill>
              <a:miter lim="800000"/>
              <a:headEnd/>
              <a:tailEnd/>
            </a:ln>
          </p:spPr>
        </p:cxnSp>
        <p:cxnSp>
          <p:nvCxnSpPr>
            <p:cNvPr id="44" name="AutoShape 13"/>
            <p:cNvCxnSpPr>
              <a:cxnSpLocks noChangeShapeType="1"/>
              <a:stCxn id="36" idx="2"/>
              <a:endCxn id="60" idx="0"/>
            </p:cNvCxnSpPr>
            <p:nvPr/>
          </p:nvCxnSpPr>
          <p:spPr bwMode="auto">
            <a:xfrm rot="5400000">
              <a:off x="4074377" y="1859813"/>
              <a:ext cx="815975" cy="957149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3300"/>
              </a:solidFill>
              <a:miter lim="800000"/>
              <a:headEnd/>
              <a:tailEnd/>
            </a:ln>
          </p:spPr>
        </p:cxnSp>
        <p:cxnSp>
          <p:nvCxnSpPr>
            <p:cNvPr id="45" name="AutoShape 14"/>
            <p:cNvCxnSpPr>
              <a:cxnSpLocks noChangeShapeType="1"/>
              <a:stCxn id="59" idx="2"/>
              <a:endCxn id="42" idx="0"/>
            </p:cNvCxnSpPr>
            <p:nvPr/>
          </p:nvCxnSpPr>
          <p:spPr bwMode="auto">
            <a:xfrm rot="16200000" flipH="1">
              <a:off x="5955193" y="3281049"/>
              <a:ext cx="380940" cy="111812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3300"/>
              </a:solidFill>
              <a:miter lim="800000"/>
              <a:headEnd/>
              <a:tailEnd/>
            </a:ln>
          </p:spPr>
        </p:cxnSp>
        <p:cxnSp>
          <p:nvCxnSpPr>
            <p:cNvPr id="46" name="AutoShape 15"/>
            <p:cNvCxnSpPr>
              <a:cxnSpLocks noChangeShapeType="1"/>
              <a:stCxn id="59" idx="2"/>
              <a:endCxn id="37" idx="0"/>
            </p:cNvCxnSpPr>
            <p:nvPr/>
          </p:nvCxnSpPr>
          <p:spPr bwMode="auto">
            <a:xfrm rot="5400000">
              <a:off x="5564271" y="3001939"/>
              <a:ext cx="380940" cy="670032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3300"/>
              </a:solidFill>
              <a:miter lim="800000"/>
              <a:headEnd/>
              <a:tailEnd/>
            </a:ln>
          </p:spPr>
        </p:cxnSp>
        <p:cxnSp>
          <p:nvCxnSpPr>
            <p:cNvPr id="47" name="AutoShape 16"/>
            <p:cNvCxnSpPr>
              <a:cxnSpLocks noChangeShapeType="1"/>
              <a:stCxn id="36" idx="2"/>
              <a:endCxn id="59" idx="0"/>
            </p:cNvCxnSpPr>
            <p:nvPr/>
          </p:nvCxnSpPr>
          <p:spPr bwMode="auto">
            <a:xfrm rot="16200000" flipH="1">
              <a:off x="5117360" y="1773977"/>
              <a:ext cx="815975" cy="1128819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3300"/>
              </a:solidFill>
              <a:miter lim="800000"/>
              <a:headEnd/>
              <a:tailEnd/>
            </a:ln>
          </p:spPr>
        </p:cxnSp>
        <p:cxnSp>
          <p:nvCxnSpPr>
            <p:cNvPr id="48" name="AutoShape 17"/>
            <p:cNvCxnSpPr>
              <a:cxnSpLocks noChangeShapeType="1"/>
              <a:stCxn id="62" idx="2"/>
            </p:cNvCxnSpPr>
            <p:nvPr/>
          </p:nvCxnSpPr>
          <p:spPr bwMode="auto">
            <a:xfrm rot="16200000" flipH="1">
              <a:off x="8085865" y="3185256"/>
              <a:ext cx="209490" cy="131948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3300"/>
              </a:solidFill>
              <a:miter lim="800000"/>
              <a:headEnd/>
              <a:tailEnd/>
            </a:ln>
          </p:spPr>
        </p:cxnSp>
        <p:pic>
          <p:nvPicPr>
            <p:cNvPr id="50" name="Picture 19" descr="frenchs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8072438" y="3355975"/>
              <a:ext cx="368300" cy="5905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51" name="AutoShape 20"/>
            <p:cNvCxnSpPr>
              <a:cxnSpLocks noChangeShapeType="1"/>
              <a:stCxn id="36" idx="2"/>
              <a:endCxn id="62" idx="0"/>
            </p:cNvCxnSpPr>
            <p:nvPr/>
          </p:nvCxnSpPr>
          <p:spPr bwMode="auto">
            <a:xfrm rot="16200000" flipH="1">
              <a:off x="6134800" y="756538"/>
              <a:ext cx="815975" cy="3163698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3300"/>
              </a:solidFill>
              <a:miter lim="800000"/>
              <a:headEnd/>
              <a:tailEnd/>
            </a:ln>
          </p:spPr>
        </p:cxnSp>
        <p:sp>
          <p:nvSpPr>
            <p:cNvPr id="52" name="TextBox 22"/>
            <p:cNvSpPr txBox="1">
              <a:spLocks noChangeArrowheads="1"/>
            </p:cNvSpPr>
            <p:nvPr/>
          </p:nvSpPr>
          <p:spPr bwMode="auto">
            <a:xfrm>
              <a:off x="1949450" y="3916363"/>
              <a:ext cx="570990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altLang="ko-KR" sz="1200" b="1" dirty="0" smtClean="0">
                  <a:solidFill>
                    <a:srgbClr val="003300"/>
                  </a:solidFill>
                  <a:latin typeface="Calibri"/>
                  <a:ea typeface="맑은 고딕" panose="020B0503020000020004" pitchFamily="50" charset="-127"/>
                </a:rPr>
                <a:t>Patty</a:t>
              </a:r>
            </a:p>
            <a:p>
              <a:pPr defTabSz="914400" latinLnBrk="1"/>
              <a:r>
                <a:rPr lang="en-US" altLang="ko-KR" sz="1200" b="1" dirty="0" smtClean="0">
                  <a:solidFill>
                    <a:srgbClr val="003300"/>
                  </a:solidFill>
                  <a:latin typeface="Calibri"/>
                  <a:ea typeface="맑은 고딕" panose="020B0503020000020004" pitchFamily="50" charset="-127"/>
                </a:rPr>
                <a:t>Qty=2</a:t>
              </a:r>
            </a:p>
          </p:txBody>
        </p:sp>
        <p:sp>
          <p:nvSpPr>
            <p:cNvPr id="53" name="TextBox 23"/>
            <p:cNvSpPr txBox="1">
              <a:spLocks noChangeArrowheads="1"/>
            </p:cNvSpPr>
            <p:nvPr/>
          </p:nvSpPr>
          <p:spPr bwMode="auto">
            <a:xfrm>
              <a:off x="3268663" y="3848100"/>
              <a:ext cx="61595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sz="1200" b="1">
                  <a:solidFill>
                    <a:srgbClr val="003300"/>
                  </a:solidFill>
                  <a:latin typeface="Calibri"/>
                </a:rPr>
                <a:t>Qty=1</a:t>
              </a:r>
            </a:p>
          </p:txBody>
        </p:sp>
        <p:sp>
          <p:nvSpPr>
            <p:cNvPr id="54" name="TextBox 24"/>
            <p:cNvSpPr txBox="1">
              <a:spLocks noChangeArrowheads="1"/>
            </p:cNvSpPr>
            <p:nvPr/>
          </p:nvSpPr>
          <p:spPr bwMode="auto">
            <a:xfrm>
              <a:off x="3976688" y="3856038"/>
              <a:ext cx="61595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sz="1200" b="1">
                  <a:solidFill>
                    <a:srgbClr val="003300"/>
                  </a:solidFill>
                  <a:latin typeface="Calibri"/>
                </a:rPr>
                <a:t>Qty=1</a:t>
              </a:r>
            </a:p>
          </p:txBody>
        </p:sp>
        <p:sp>
          <p:nvSpPr>
            <p:cNvPr id="55" name="TextBox 25"/>
            <p:cNvSpPr txBox="1">
              <a:spLocks noChangeArrowheads="1"/>
            </p:cNvSpPr>
            <p:nvPr/>
          </p:nvSpPr>
          <p:spPr bwMode="auto">
            <a:xfrm>
              <a:off x="5072063" y="3968750"/>
              <a:ext cx="79533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sz="1200" b="1">
                  <a:solidFill>
                    <a:srgbClr val="003300"/>
                  </a:solidFill>
                  <a:latin typeface="Calibri"/>
                </a:rPr>
                <a:t>Qty=10g</a:t>
              </a:r>
            </a:p>
          </p:txBody>
        </p:sp>
        <p:sp>
          <p:nvSpPr>
            <p:cNvPr id="56" name="TextBox 26"/>
            <p:cNvSpPr txBox="1">
              <a:spLocks noChangeArrowheads="1"/>
            </p:cNvSpPr>
            <p:nvPr/>
          </p:nvSpPr>
          <p:spPr bwMode="auto">
            <a:xfrm>
              <a:off x="5865813" y="4029075"/>
              <a:ext cx="61595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sz="1200" b="1">
                  <a:solidFill>
                    <a:srgbClr val="003300"/>
                  </a:solidFill>
                  <a:latin typeface="Calibri"/>
                </a:rPr>
                <a:t>Qty=2</a:t>
              </a:r>
            </a:p>
          </p:txBody>
        </p:sp>
        <p:sp>
          <p:nvSpPr>
            <p:cNvPr id="57" name="TextBox 27"/>
            <p:cNvSpPr txBox="1">
              <a:spLocks noChangeArrowheads="1"/>
            </p:cNvSpPr>
            <p:nvPr/>
          </p:nvSpPr>
          <p:spPr bwMode="auto">
            <a:xfrm>
              <a:off x="6624638" y="3821113"/>
              <a:ext cx="615950" cy="2778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sz="1200" b="1">
                  <a:solidFill>
                    <a:srgbClr val="003300"/>
                  </a:solidFill>
                  <a:latin typeface="Calibri"/>
                </a:rPr>
                <a:t>Qty=4</a:t>
              </a:r>
            </a:p>
          </p:txBody>
        </p:sp>
        <p:sp>
          <p:nvSpPr>
            <p:cNvPr id="58" name="TextBox 28"/>
            <p:cNvSpPr txBox="1">
              <a:spLocks noChangeArrowheads="1"/>
            </p:cNvSpPr>
            <p:nvPr/>
          </p:nvSpPr>
          <p:spPr bwMode="auto">
            <a:xfrm>
              <a:off x="7840663" y="3908425"/>
              <a:ext cx="881062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sz="1200" b="1">
                  <a:solidFill>
                    <a:srgbClr val="003300"/>
                  </a:solidFill>
                  <a:latin typeface="Calibri"/>
                </a:rPr>
                <a:t>Qty=10ml</a:t>
              </a:r>
            </a:p>
          </p:txBody>
        </p:sp>
        <p:sp>
          <p:nvSpPr>
            <p:cNvPr id="59" name="Rectangle 29"/>
            <p:cNvSpPr>
              <a:spLocks noChangeArrowheads="1"/>
            </p:cNvSpPr>
            <p:nvPr/>
          </p:nvSpPr>
          <p:spPr bwMode="auto">
            <a:xfrm>
              <a:off x="5278477" y="2746375"/>
              <a:ext cx="162256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sz="1800" dirty="0" smtClean="0">
                  <a:solidFill>
                    <a:srgbClr val="003300"/>
                  </a:solidFill>
                  <a:latin typeface="Calibri"/>
                  <a:ea typeface="ＭＳ Ｐゴシック" pitchFamily="50" charset="-128"/>
                </a:rPr>
                <a:t>Guilt busters</a:t>
              </a:r>
              <a:endParaRPr lang="en-US" sz="1800" dirty="0">
                <a:solidFill>
                  <a:srgbClr val="003300"/>
                </a:solidFill>
                <a:latin typeface="Calibri"/>
              </a:endParaRPr>
            </a:p>
          </p:txBody>
        </p:sp>
        <p:sp>
          <p:nvSpPr>
            <p:cNvPr id="60" name="Rectangle 30"/>
            <p:cNvSpPr>
              <a:spLocks noChangeArrowheads="1"/>
            </p:cNvSpPr>
            <p:nvPr/>
          </p:nvSpPr>
          <p:spPr bwMode="auto">
            <a:xfrm>
              <a:off x="3234187" y="2746375"/>
              <a:ext cx="15392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altLang="ja-JP" sz="1800" dirty="0" smtClean="0">
                  <a:solidFill>
                    <a:srgbClr val="003300"/>
                  </a:solidFill>
                  <a:latin typeface="Calibri"/>
                  <a:ea typeface="ＭＳ Ｐゴシック" pitchFamily="50" charset="-128"/>
                </a:rPr>
                <a:t>Power plant</a:t>
              </a:r>
              <a:endParaRPr lang="en-US" sz="1800" dirty="0">
                <a:solidFill>
                  <a:srgbClr val="003300"/>
                </a:solidFill>
                <a:latin typeface="Calibri"/>
              </a:endParaRPr>
            </a:p>
          </p:txBody>
        </p:sp>
        <p:sp>
          <p:nvSpPr>
            <p:cNvPr id="61" name="Rectangle 31"/>
            <p:cNvSpPr>
              <a:spLocks noChangeArrowheads="1"/>
            </p:cNvSpPr>
            <p:nvPr/>
          </p:nvSpPr>
          <p:spPr bwMode="auto">
            <a:xfrm>
              <a:off x="1776413" y="2746375"/>
              <a:ext cx="1223413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altLang="ja-JP" sz="1800" dirty="0" smtClean="0">
                  <a:solidFill>
                    <a:srgbClr val="003300"/>
                  </a:solidFill>
                  <a:latin typeface="Calibri"/>
                  <a:ea typeface="ＭＳ Ｐゴシック" pitchFamily="50" charset="-128"/>
                </a:rPr>
                <a:t>Structure</a:t>
              </a:r>
            </a:p>
          </p:txBody>
        </p:sp>
        <p:sp>
          <p:nvSpPr>
            <p:cNvPr id="62" name="Rectangle 32"/>
            <p:cNvSpPr>
              <a:spLocks noChangeArrowheads="1"/>
            </p:cNvSpPr>
            <p:nvPr/>
          </p:nvSpPr>
          <p:spPr bwMode="auto">
            <a:xfrm>
              <a:off x="7504113" y="2746375"/>
              <a:ext cx="1241045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sz="1800" dirty="0" smtClean="0">
                  <a:solidFill>
                    <a:srgbClr val="003300"/>
                  </a:solidFill>
                  <a:latin typeface="Calibri"/>
                  <a:ea typeface="ＭＳ Ｐゴシック" pitchFamily="50" charset="-128"/>
                </a:rPr>
                <a:t>Flavoring</a:t>
              </a:r>
              <a:endParaRPr lang="en-US" sz="1800" dirty="0">
                <a:solidFill>
                  <a:srgbClr val="003300"/>
                </a:solidFill>
                <a:latin typeface="Calibri"/>
              </a:endParaRPr>
            </a:p>
          </p:txBody>
        </p:sp>
        <p:cxnSp>
          <p:nvCxnSpPr>
            <p:cNvPr id="63" name="AutoShape 15"/>
            <p:cNvCxnSpPr>
              <a:cxnSpLocks noChangeShapeType="1"/>
              <a:stCxn id="59" idx="2"/>
              <a:endCxn id="41" idx="0"/>
            </p:cNvCxnSpPr>
            <p:nvPr/>
          </p:nvCxnSpPr>
          <p:spPr bwMode="auto">
            <a:xfrm rot="16200000" flipH="1">
              <a:off x="6321905" y="2914336"/>
              <a:ext cx="380940" cy="845237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3300"/>
              </a:solidFill>
              <a:miter lim="800000"/>
              <a:headEnd/>
              <a:tailEnd/>
            </a:ln>
          </p:spPr>
        </p:cxnSp>
        <p:cxnSp>
          <p:nvCxnSpPr>
            <p:cNvPr id="64" name="AutoShape 17"/>
            <p:cNvCxnSpPr>
              <a:cxnSpLocks noChangeShapeType="1"/>
              <a:stCxn id="60" idx="2"/>
              <a:endCxn id="40" idx="0"/>
            </p:cNvCxnSpPr>
            <p:nvPr/>
          </p:nvCxnSpPr>
          <p:spPr bwMode="auto">
            <a:xfrm rot="16200000" flipH="1">
              <a:off x="3992253" y="3158020"/>
              <a:ext cx="320615" cy="297543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3300"/>
              </a:solidFill>
              <a:miter lim="800000"/>
              <a:headEnd/>
              <a:tailEnd/>
            </a:ln>
          </p:spPr>
        </p:cxnSp>
        <p:cxnSp>
          <p:nvCxnSpPr>
            <p:cNvPr id="65" name="AutoShape 17"/>
            <p:cNvCxnSpPr>
              <a:cxnSpLocks noChangeShapeType="1"/>
              <a:stCxn id="60" idx="2"/>
              <a:endCxn id="39" idx="0"/>
            </p:cNvCxnSpPr>
            <p:nvPr/>
          </p:nvCxnSpPr>
          <p:spPr bwMode="auto">
            <a:xfrm rot="5400000">
              <a:off x="3624747" y="3088057"/>
              <a:ext cx="320615" cy="437470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3300"/>
              </a:solidFill>
              <a:miter lim="800000"/>
              <a:headEnd/>
              <a:tailEnd/>
            </a:ln>
          </p:spPr>
        </p:cxnSp>
        <p:cxnSp>
          <p:nvCxnSpPr>
            <p:cNvPr id="66" name="AutoShape 17"/>
            <p:cNvCxnSpPr>
              <a:cxnSpLocks noChangeShapeType="1"/>
              <a:stCxn id="61" idx="2"/>
            </p:cNvCxnSpPr>
            <p:nvPr/>
          </p:nvCxnSpPr>
          <p:spPr bwMode="auto">
            <a:xfrm rot="5400000">
              <a:off x="2229935" y="3197794"/>
              <a:ext cx="209494" cy="106876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3300"/>
              </a:solidFill>
              <a:miter lim="800000"/>
              <a:headEnd/>
              <a:tailEnd/>
            </a:ln>
          </p:spPr>
        </p:cxnSp>
      </p:grpSp>
      <p:pic>
        <p:nvPicPr>
          <p:cNvPr id="69" name="Picture 5" descr="hamburger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735547" y="1877711"/>
            <a:ext cx="1672907" cy="13880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58346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BOM ?</a:t>
            </a:r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grpSp>
        <p:nvGrpSpPr>
          <p:cNvPr id="176" name="Group 175"/>
          <p:cNvGrpSpPr/>
          <p:nvPr/>
        </p:nvGrpSpPr>
        <p:grpSpPr>
          <a:xfrm>
            <a:off x="33716" y="2935241"/>
            <a:ext cx="9336825" cy="1948970"/>
            <a:chOff x="33716" y="1395991"/>
            <a:chExt cx="9336825" cy="1948970"/>
          </a:xfrm>
        </p:grpSpPr>
        <p:cxnSp>
          <p:nvCxnSpPr>
            <p:cNvPr id="91" name="Straight Connector 90"/>
            <p:cNvCxnSpPr/>
            <p:nvPr/>
          </p:nvCxnSpPr>
          <p:spPr>
            <a:xfrm>
              <a:off x="1169928" y="1873570"/>
              <a:ext cx="0" cy="366821"/>
            </a:xfrm>
            <a:prstGeom prst="line">
              <a:avLst/>
            </a:prstGeom>
            <a:noFill/>
            <a:ln w="28575" cap="flat" cmpd="sng" algn="ctr">
              <a:solidFill>
                <a:srgbClr val="FFFFFF"/>
              </a:solidFill>
              <a:prstDash val="solid"/>
              <a:tailEnd type="oval" w="lg" len="lg"/>
            </a:ln>
            <a:effectLst/>
          </p:spPr>
        </p:cxnSp>
        <p:cxnSp>
          <p:nvCxnSpPr>
            <p:cNvPr id="128" name="Straight Connector 127"/>
            <p:cNvCxnSpPr/>
            <p:nvPr/>
          </p:nvCxnSpPr>
          <p:spPr>
            <a:xfrm>
              <a:off x="4702129" y="1873570"/>
              <a:ext cx="0" cy="366821"/>
            </a:xfrm>
            <a:prstGeom prst="line">
              <a:avLst/>
            </a:prstGeom>
            <a:noFill/>
            <a:ln w="28575" cap="flat" cmpd="sng" algn="ctr">
              <a:solidFill>
                <a:srgbClr val="FFFFFF"/>
              </a:solidFill>
              <a:prstDash val="solid"/>
              <a:tailEnd type="oval" w="lg" len="lg"/>
            </a:ln>
            <a:effectLst/>
          </p:spPr>
        </p:cxnSp>
        <p:grpSp>
          <p:nvGrpSpPr>
            <p:cNvPr id="172" name="Group 171"/>
            <p:cNvGrpSpPr/>
            <p:nvPr/>
          </p:nvGrpSpPr>
          <p:grpSpPr>
            <a:xfrm>
              <a:off x="3568560" y="1395991"/>
              <a:ext cx="2267139" cy="1787387"/>
              <a:chOff x="3568560" y="1395991"/>
              <a:chExt cx="2267139" cy="1787387"/>
            </a:xfrm>
          </p:grpSpPr>
          <p:sp>
            <p:nvSpPr>
              <p:cNvPr id="127" name="Rectangle 126"/>
              <p:cNvSpPr/>
              <p:nvPr/>
            </p:nvSpPr>
            <p:spPr>
              <a:xfrm>
                <a:off x="3568560" y="2767880"/>
                <a:ext cx="2267139" cy="4154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구매 단위로 구성 필요</a:t>
                </a:r>
                <a:endParaRPr lang="en-US" altLang="ko-KR" sz="1050" kern="0" dirty="0" smtClean="0">
                  <a:solidFill>
                    <a:schemeClr val="tx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algn="ctr"/>
                <a:r>
                  <a:rPr lang="en-US" altLang="ko-KR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 </a:t>
                </a:r>
                <a:r>
                  <a:rPr lang="ko-KR" altLang="en-US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공급 업체 고려</a:t>
                </a:r>
                <a:endParaRPr lang="ko-KR" altLang="en-US" sz="1050" dirty="0">
                  <a:solidFill>
                    <a:schemeClr val="tx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grpSp>
            <p:nvGrpSpPr>
              <p:cNvPr id="163" name="Group 162"/>
              <p:cNvGrpSpPr/>
              <p:nvPr/>
            </p:nvGrpSpPr>
            <p:grpSpPr>
              <a:xfrm>
                <a:off x="3703164" y="1395991"/>
                <a:ext cx="1588529" cy="1321979"/>
                <a:chOff x="3703164" y="1278610"/>
                <a:chExt cx="1588529" cy="1321979"/>
              </a:xfrm>
            </p:grpSpPr>
            <p:sp>
              <p:nvSpPr>
                <p:cNvPr id="129" name="Rectangle 128"/>
                <p:cNvSpPr/>
                <p:nvPr/>
              </p:nvSpPr>
              <p:spPr>
                <a:xfrm>
                  <a:off x="4112566" y="2221888"/>
                  <a:ext cx="1179127" cy="378701"/>
                </a:xfrm>
                <a:prstGeom prst="rect">
                  <a:avLst/>
                </a:prstGeom>
                <a:gradFill rotWithShape="1">
                  <a:gsLst>
                    <a:gs pos="0">
                      <a:srgbClr val="5E6164">
                        <a:tint val="50000"/>
                        <a:satMod val="300000"/>
                      </a:srgbClr>
                    </a:gs>
                    <a:gs pos="35000">
                      <a:srgbClr val="5E6164">
                        <a:tint val="37000"/>
                        <a:satMod val="300000"/>
                        <a:alpha val="75000"/>
                      </a:srgbClr>
                    </a:gs>
                    <a:gs pos="100000">
                      <a:srgbClr val="5E6164">
                        <a:tint val="15000"/>
                        <a:satMod val="350000"/>
                      </a:srgbClr>
                    </a:gs>
                  </a:gsLst>
                  <a:lin ang="16200000" scaled="1"/>
                </a:gradFill>
                <a:ln w="9525" cap="flat" cmpd="sng" algn="ctr">
                  <a:solidFill>
                    <a:srgbClr val="5E6164">
                      <a:shade val="95000"/>
                      <a:satMod val="105000"/>
                    </a:srgbClr>
                  </a:solidFill>
                  <a:prstDash val="solid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1031509">
                    <a:defRPr/>
                  </a:pPr>
                  <a:r>
                    <a:rPr lang="en-US" sz="1000" kern="0" dirty="0" smtClean="0">
                      <a:solidFill>
                        <a:schemeClr val="tx2">
                          <a:lumMod val="50000"/>
                        </a:schemeClr>
                      </a:solidFill>
                      <a:latin typeface="3ds" panose="02000503020000020004" pitchFamily="2" charset="0"/>
                      <a:ea typeface="맑은 고딕" panose="020B0503020000020004" pitchFamily="50" charset="-127"/>
                    </a:rPr>
                    <a:t>Manufacturing</a:t>
                  </a:r>
                </a:p>
                <a:p>
                  <a:pPr algn="ctr" defTabSz="1031509">
                    <a:defRPr/>
                  </a:pPr>
                  <a:r>
                    <a:rPr lang="en-US" sz="1000" kern="0" dirty="0" smtClean="0">
                      <a:solidFill>
                        <a:schemeClr val="tx2">
                          <a:lumMod val="50000"/>
                        </a:schemeClr>
                      </a:solidFill>
                      <a:latin typeface="3ds" panose="02000503020000020004" pitchFamily="2" charset="0"/>
                      <a:ea typeface="맑은 고딕" panose="020B0503020000020004" pitchFamily="50" charset="-127"/>
                    </a:rPr>
                    <a:t>Resource </a:t>
                  </a:r>
                  <a:r>
                    <a:rPr lang="en-US" sz="1000" kern="0" dirty="0">
                      <a:solidFill>
                        <a:schemeClr val="tx2">
                          <a:lumMod val="50000"/>
                        </a:schemeClr>
                      </a:solidFill>
                      <a:latin typeface="3ds" panose="02000503020000020004" pitchFamily="2" charset="0"/>
                      <a:ea typeface="맑은 고딕" panose="020B0503020000020004" pitchFamily="50" charset="-127"/>
                    </a:rPr>
                    <a:t>BOM</a:t>
                  </a:r>
                </a:p>
              </p:txBody>
            </p:sp>
            <p:grpSp>
              <p:nvGrpSpPr>
                <p:cNvPr id="156" name="Group 155"/>
                <p:cNvGrpSpPr/>
                <p:nvPr/>
              </p:nvGrpSpPr>
              <p:grpSpPr>
                <a:xfrm>
                  <a:off x="3703164" y="1278610"/>
                  <a:ext cx="1444999" cy="952181"/>
                  <a:chOff x="3703164" y="1278610"/>
                  <a:chExt cx="1444999" cy="952181"/>
                </a:xfrm>
              </p:grpSpPr>
              <p:grpSp>
                <p:nvGrpSpPr>
                  <p:cNvPr id="149" name="Group 148"/>
                  <p:cNvGrpSpPr/>
                  <p:nvPr/>
                </p:nvGrpSpPr>
                <p:grpSpPr>
                  <a:xfrm>
                    <a:off x="4256096" y="1278610"/>
                    <a:ext cx="892067" cy="875212"/>
                    <a:chOff x="4256096" y="1278610"/>
                    <a:chExt cx="892067" cy="875212"/>
                  </a:xfrm>
                </p:grpSpPr>
                <p:pic>
                  <p:nvPicPr>
                    <p:cNvPr id="125" name="Picture 124"/>
                    <p:cNvPicPr>
                      <a:picLocks noChangeAspect="1"/>
                    </p:cNvPicPr>
                    <p:nvPr/>
                  </p:nvPicPr>
                  <p:blipFill>
                    <a:blip r:embed="rId2" cstate="print"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rightnessContrast bright="40000" contrast="-20000"/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276349" y="1278610"/>
                      <a:ext cx="851560" cy="555509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26" name="TextBox 125"/>
                    <p:cNvSpPr txBox="1"/>
                    <p:nvPr/>
                  </p:nvSpPr>
                  <p:spPr>
                    <a:xfrm>
                      <a:off x="4256096" y="1876823"/>
                      <a:ext cx="8920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ko-KR" altLang="en-US" sz="1200" b="1" dirty="0" smtClean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구매</a:t>
                      </a:r>
                    </a:p>
                  </p:txBody>
                </p:sp>
              </p:grpSp>
              <p:pic>
                <p:nvPicPr>
                  <p:cNvPr id="124" name="Picture 123"/>
                  <p:cNvPicPr>
                    <a:picLocks noChangeAspect="1"/>
                  </p:cNvPicPr>
                  <p:nvPr/>
                </p:nvPicPr>
                <p:blipFill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703164" y="1539037"/>
                    <a:ext cx="691754" cy="691754"/>
                  </a:xfrm>
                  <a:prstGeom prst="rect">
                    <a:avLst/>
                  </a:prstGeom>
                </p:spPr>
              </p:pic>
            </p:grpSp>
          </p:grpSp>
        </p:grpSp>
        <p:cxnSp>
          <p:nvCxnSpPr>
            <p:cNvPr id="143" name="Straight Connector 142"/>
            <p:cNvCxnSpPr/>
            <p:nvPr/>
          </p:nvCxnSpPr>
          <p:spPr>
            <a:xfrm>
              <a:off x="8236971" y="1873570"/>
              <a:ext cx="0" cy="366821"/>
            </a:xfrm>
            <a:prstGeom prst="line">
              <a:avLst/>
            </a:prstGeom>
            <a:noFill/>
            <a:ln w="28575" cap="flat" cmpd="sng" algn="ctr">
              <a:solidFill>
                <a:srgbClr val="FFFFFF"/>
              </a:solidFill>
              <a:prstDash val="solid"/>
              <a:tailEnd type="oval" w="lg" len="lg"/>
            </a:ln>
            <a:effectLst/>
          </p:spPr>
        </p:cxnSp>
        <p:grpSp>
          <p:nvGrpSpPr>
            <p:cNvPr id="174" name="Group 173"/>
            <p:cNvGrpSpPr/>
            <p:nvPr/>
          </p:nvGrpSpPr>
          <p:grpSpPr>
            <a:xfrm>
              <a:off x="7103402" y="1395991"/>
              <a:ext cx="2267139" cy="1787387"/>
              <a:chOff x="7103402" y="1395991"/>
              <a:chExt cx="2267139" cy="1787387"/>
            </a:xfrm>
          </p:grpSpPr>
          <p:sp>
            <p:nvSpPr>
              <p:cNvPr id="142" name="Rectangle 141"/>
              <p:cNvSpPr/>
              <p:nvPr/>
            </p:nvSpPr>
            <p:spPr>
              <a:xfrm>
                <a:off x="7103402" y="2767880"/>
                <a:ext cx="2267139" cy="4154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050" kern="0" dirty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A/S </a:t>
                </a:r>
                <a:r>
                  <a:rPr lang="ko-KR" altLang="en-US" sz="1050" kern="0" dirty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가능 단위로 발주 필요</a:t>
                </a:r>
                <a:endParaRPr lang="en-US" altLang="ko-KR" sz="1050" kern="0" dirty="0">
                  <a:solidFill>
                    <a:schemeClr val="tx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algn="ctr"/>
                <a:r>
                  <a:rPr lang="en-US" altLang="ko-KR" sz="1050" kern="0" dirty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 </a:t>
                </a:r>
                <a:r>
                  <a:rPr lang="ko-KR" altLang="en-US" sz="1050" kern="0" dirty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서비스 부품단위고려</a:t>
                </a:r>
                <a:endParaRPr lang="ko-KR" altLang="en-US" sz="1050" kern="0" dirty="0">
                  <a:solidFill>
                    <a:schemeClr val="tx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grpSp>
            <p:nvGrpSpPr>
              <p:cNvPr id="165" name="Group 164"/>
              <p:cNvGrpSpPr/>
              <p:nvPr/>
            </p:nvGrpSpPr>
            <p:grpSpPr>
              <a:xfrm>
                <a:off x="7401382" y="1395991"/>
                <a:ext cx="1397610" cy="1321979"/>
                <a:chOff x="7401382" y="1278610"/>
                <a:chExt cx="1397610" cy="1321979"/>
              </a:xfrm>
            </p:grpSpPr>
            <p:sp>
              <p:nvSpPr>
                <p:cNvPr id="144" name="Rectangle 143"/>
                <p:cNvSpPr/>
                <p:nvPr/>
              </p:nvSpPr>
              <p:spPr>
                <a:xfrm>
                  <a:off x="7674950" y="2221888"/>
                  <a:ext cx="1124042" cy="378701"/>
                </a:xfrm>
                <a:prstGeom prst="rect">
                  <a:avLst/>
                </a:prstGeom>
                <a:gradFill rotWithShape="1">
                  <a:gsLst>
                    <a:gs pos="0">
                      <a:srgbClr val="5E6164">
                        <a:tint val="50000"/>
                        <a:satMod val="300000"/>
                      </a:srgbClr>
                    </a:gs>
                    <a:gs pos="35000">
                      <a:srgbClr val="5E6164">
                        <a:tint val="37000"/>
                        <a:satMod val="300000"/>
                        <a:alpha val="75000"/>
                      </a:srgbClr>
                    </a:gs>
                    <a:gs pos="100000">
                      <a:srgbClr val="5E6164">
                        <a:tint val="15000"/>
                        <a:satMod val="350000"/>
                      </a:srgbClr>
                    </a:gs>
                  </a:gsLst>
                  <a:lin ang="16200000" scaled="1"/>
                </a:gradFill>
                <a:ln w="9525" cap="flat" cmpd="sng" algn="ctr">
                  <a:solidFill>
                    <a:srgbClr val="5E6164">
                      <a:shade val="95000"/>
                      <a:satMod val="105000"/>
                    </a:srgbClr>
                  </a:solidFill>
                  <a:prstDash val="solid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1031509">
                    <a:defRPr/>
                  </a:pPr>
                  <a:r>
                    <a:rPr lang="en-US" sz="1000" kern="0" dirty="0" smtClean="0">
                      <a:solidFill>
                        <a:schemeClr val="tx2">
                          <a:lumMod val="50000"/>
                        </a:schemeClr>
                      </a:solidFill>
                      <a:latin typeface="3ds" panose="02000503020000020004" pitchFamily="2" charset="0"/>
                      <a:ea typeface="맑은 고딕" panose="020B0503020000020004" pitchFamily="50" charset="-127"/>
                    </a:rPr>
                    <a:t>A/S</a:t>
                  </a:r>
                </a:p>
                <a:p>
                  <a:pPr algn="ctr" defTabSz="1031509">
                    <a:defRPr/>
                  </a:pPr>
                  <a:r>
                    <a:rPr lang="en-US" sz="1000" kern="0" dirty="0" smtClean="0">
                      <a:solidFill>
                        <a:schemeClr val="tx2">
                          <a:lumMod val="50000"/>
                        </a:schemeClr>
                      </a:solidFill>
                      <a:latin typeface="3ds" panose="02000503020000020004" pitchFamily="2" charset="0"/>
                      <a:ea typeface="맑은 고딕" panose="020B0503020000020004" pitchFamily="50" charset="-127"/>
                    </a:rPr>
                    <a:t>BOM</a:t>
                  </a:r>
                </a:p>
              </p:txBody>
            </p:sp>
            <p:grpSp>
              <p:nvGrpSpPr>
                <p:cNvPr id="159" name="Group 158"/>
                <p:cNvGrpSpPr/>
                <p:nvPr/>
              </p:nvGrpSpPr>
              <p:grpSpPr>
                <a:xfrm>
                  <a:off x="7401382" y="1278610"/>
                  <a:ext cx="1281623" cy="885355"/>
                  <a:chOff x="7401382" y="1278610"/>
                  <a:chExt cx="1281623" cy="885355"/>
                </a:xfrm>
              </p:grpSpPr>
              <p:grpSp>
                <p:nvGrpSpPr>
                  <p:cNvPr id="151" name="Group 150"/>
                  <p:cNvGrpSpPr/>
                  <p:nvPr/>
                </p:nvGrpSpPr>
                <p:grpSpPr>
                  <a:xfrm>
                    <a:off x="7790938" y="1278610"/>
                    <a:ext cx="892067" cy="875212"/>
                    <a:chOff x="7790938" y="1278610"/>
                    <a:chExt cx="892067" cy="875212"/>
                  </a:xfrm>
                </p:grpSpPr>
                <p:pic>
                  <p:nvPicPr>
                    <p:cNvPr id="140" name="Picture 139"/>
                    <p:cNvPicPr>
                      <a:picLocks noChangeAspect="1"/>
                    </p:cNvPicPr>
                    <p:nvPr/>
                  </p:nvPicPr>
                  <p:blipFill>
                    <a:blip r:embed="rId5" cstate="print">
                      <a:lum bright="70000" contrast="-70000"/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7811191" y="1278610"/>
                      <a:ext cx="851560" cy="555509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41" name="TextBox 140"/>
                    <p:cNvSpPr txBox="1"/>
                    <p:nvPr/>
                  </p:nvSpPr>
                  <p:spPr>
                    <a:xfrm>
                      <a:off x="7790938" y="1876823"/>
                      <a:ext cx="8920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1200" b="1" dirty="0" smtClean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A/S</a:t>
                      </a:r>
                      <a:endParaRPr lang="ko-KR" altLang="en-US" sz="1200" b="1" dirty="0" smtClean="0">
                        <a:solidFill>
                          <a:schemeClr val="tx2">
                            <a:lumMod val="50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p:txBody>
                </p:sp>
              </p:grpSp>
              <p:pic>
                <p:nvPicPr>
                  <p:cNvPr id="139" name="Picture 138"/>
                  <p:cNvPicPr>
                    <a:picLocks noChangeAspect="1"/>
                  </p:cNvPicPr>
                  <p:nvPr/>
                </p:nvPicPr>
                <p:blipFill>
                  <a:blip r:embed="rId6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401382" y="1539037"/>
                    <a:ext cx="624928" cy="624928"/>
                  </a:xfrm>
                  <a:prstGeom prst="rect">
                    <a:avLst/>
                  </a:prstGeom>
                </p:spPr>
              </p:pic>
            </p:grpSp>
          </p:grpSp>
        </p:grpSp>
        <p:cxnSp>
          <p:nvCxnSpPr>
            <p:cNvPr id="97" name="Straight Connector 96"/>
            <p:cNvCxnSpPr/>
            <p:nvPr/>
          </p:nvCxnSpPr>
          <p:spPr>
            <a:xfrm>
              <a:off x="7299621" y="2234572"/>
              <a:ext cx="0" cy="904937"/>
            </a:xfrm>
            <a:prstGeom prst="line">
              <a:avLst/>
            </a:prstGeom>
            <a:noFill/>
            <a:ln w="28575" cap="flat" cmpd="sng" algn="ctr">
              <a:solidFill>
                <a:srgbClr val="FFFFFF"/>
              </a:solidFill>
              <a:prstDash val="solid"/>
              <a:tailEnd type="oval" w="lg" len="lg"/>
            </a:ln>
            <a:effectLst/>
          </p:spPr>
        </p:cxnSp>
        <p:grpSp>
          <p:nvGrpSpPr>
            <p:cNvPr id="170" name="Group 169"/>
            <p:cNvGrpSpPr/>
            <p:nvPr/>
          </p:nvGrpSpPr>
          <p:grpSpPr>
            <a:xfrm>
              <a:off x="33716" y="1395991"/>
              <a:ext cx="2267139" cy="1948970"/>
              <a:chOff x="33716" y="1395991"/>
              <a:chExt cx="2267139" cy="1948970"/>
            </a:xfrm>
          </p:grpSpPr>
          <p:sp>
            <p:nvSpPr>
              <p:cNvPr id="95" name="Rectangle 94"/>
              <p:cNvSpPr/>
              <p:nvPr/>
            </p:nvSpPr>
            <p:spPr>
              <a:xfrm>
                <a:off x="33716" y="2767880"/>
                <a:ext cx="2267139" cy="577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기능 단위로 나누어 개발 필요 </a:t>
                </a:r>
                <a:endParaRPr lang="en-US" altLang="ko-KR" sz="1050" kern="0" dirty="0" smtClean="0">
                  <a:solidFill>
                    <a:schemeClr val="tx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algn="ctr"/>
                <a:r>
                  <a:rPr lang="en-US" altLang="ko-KR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 </a:t>
                </a:r>
                <a:r>
                  <a:rPr lang="ko-KR" altLang="en-US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부품 특성</a:t>
                </a:r>
                <a:r>
                  <a:rPr lang="en-US" altLang="ko-KR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, </a:t>
                </a:r>
                <a:r>
                  <a:rPr lang="ko-KR" altLang="en-US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개발 담당</a:t>
                </a:r>
                <a:r>
                  <a:rPr lang="en-US" altLang="ko-KR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, </a:t>
                </a:r>
              </a:p>
              <a:p>
                <a:pPr algn="ctr"/>
                <a:r>
                  <a:rPr lang="ko-KR" altLang="en-US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업체 고려</a:t>
                </a:r>
                <a:endParaRPr lang="ko-KR" altLang="en-US" sz="1050" dirty="0">
                  <a:solidFill>
                    <a:schemeClr val="tx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grpSp>
            <p:nvGrpSpPr>
              <p:cNvPr id="161" name="Group 160"/>
              <p:cNvGrpSpPr/>
              <p:nvPr/>
            </p:nvGrpSpPr>
            <p:grpSpPr>
              <a:xfrm>
                <a:off x="304938" y="1395991"/>
                <a:ext cx="1371577" cy="1321979"/>
                <a:chOff x="304938" y="1278610"/>
                <a:chExt cx="1371577" cy="1321979"/>
              </a:xfrm>
            </p:grpSpPr>
            <p:sp>
              <p:nvSpPr>
                <p:cNvPr id="102" name="Rectangle 101"/>
                <p:cNvSpPr/>
                <p:nvPr/>
              </p:nvSpPr>
              <p:spPr>
                <a:xfrm>
                  <a:off x="663339" y="2221888"/>
                  <a:ext cx="1013176" cy="378701"/>
                </a:xfrm>
                <a:prstGeom prst="rect">
                  <a:avLst/>
                </a:prstGeom>
                <a:gradFill rotWithShape="1">
                  <a:gsLst>
                    <a:gs pos="0">
                      <a:srgbClr val="5E6164">
                        <a:tint val="50000"/>
                        <a:satMod val="300000"/>
                      </a:srgbClr>
                    </a:gs>
                    <a:gs pos="35000">
                      <a:srgbClr val="5E6164">
                        <a:tint val="37000"/>
                        <a:satMod val="300000"/>
                        <a:alpha val="75000"/>
                      </a:srgbClr>
                    </a:gs>
                    <a:gs pos="100000">
                      <a:srgbClr val="5E6164">
                        <a:tint val="15000"/>
                        <a:satMod val="350000"/>
                      </a:srgbClr>
                    </a:gs>
                  </a:gsLst>
                  <a:lin ang="16200000" scaled="1"/>
                </a:gradFill>
                <a:ln w="9525" cap="flat" cmpd="sng" algn="ctr">
                  <a:solidFill>
                    <a:srgbClr val="5E6164">
                      <a:shade val="95000"/>
                      <a:satMod val="105000"/>
                    </a:srgbClr>
                  </a:solidFill>
                  <a:prstDash val="solid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1031509">
                    <a:defRPr/>
                  </a:pPr>
                  <a:r>
                    <a:rPr lang="en-US" sz="1000" kern="0" dirty="0">
                      <a:solidFill>
                        <a:schemeClr val="tx2">
                          <a:lumMod val="50000"/>
                        </a:schemeClr>
                      </a:solidFill>
                      <a:latin typeface="3ds" panose="02000503020000020004" pitchFamily="2" charset="0"/>
                      <a:ea typeface="맑은 고딕" panose="020B0503020000020004" pitchFamily="50" charset="-127"/>
                    </a:rPr>
                    <a:t>Engineering BOM</a:t>
                  </a:r>
                </a:p>
              </p:txBody>
            </p:sp>
            <p:grpSp>
              <p:nvGrpSpPr>
                <p:cNvPr id="153" name="Group 152"/>
                <p:cNvGrpSpPr/>
                <p:nvPr/>
              </p:nvGrpSpPr>
              <p:grpSpPr>
                <a:xfrm>
                  <a:off x="304938" y="1278610"/>
                  <a:ext cx="1311023" cy="911928"/>
                  <a:chOff x="304938" y="1278610"/>
                  <a:chExt cx="1311023" cy="911928"/>
                </a:xfrm>
              </p:grpSpPr>
              <p:grpSp>
                <p:nvGrpSpPr>
                  <p:cNvPr id="147" name="Group 146"/>
                  <p:cNvGrpSpPr/>
                  <p:nvPr/>
                </p:nvGrpSpPr>
                <p:grpSpPr>
                  <a:xfrm>
                    <a:off x="723894" y="1278610"/>
                    <a:ext cx="892067" cy="875212"/>
                    <a:chOff x="723894" y="1278610"/>
                    <a:chExt cx="892067" cy="875212"/>
                  </a:xfrm>
                </p:grpSpPr>
                <p:pic>
                  <p:nvPicPr>
                    <p:cNvPr id="72" name="Picture 71"/>
                    <p:cNvPicPr>
                      <a:picLocks noChangeAspect="1"/>
                    </p:cNvPicPr>
                    <p:nvPr/>
                  </p:nvPicPr>
                  <p:blipFill>
                    <a:blip r:embed="rId5" cstate="print">
                      <a:lum bright="70000" contrast="-70000"/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744147" y="1278610"/>
                      <a:ext cx="851560" cy="555509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73" name="TextBox 72"/>
                    <p:cNvSpPr txBox="1"/>
                    <p:nvPr/>
                  </p:nvSpPr>
                  <p:spPr>
                    <a:xfrm>
                      <a:off x="723894" y="1876823"/>
                      <a:ext cx="8920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ko-KR" altLang="en-US" sz="1200" b="1" dirty="0" smtClean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설계</a:t>
                      </a:r>
                    </a:p>
                  </p:txBody>
                </p:sp>
              </p:grpSp>
              <p:pic>
                <p:nvPicPr>
                  <p:cNvPr id="152" name="Picture 151"/>
                  <p:cNvPicPr>
                    <a:picLocks noChangeAspect="1"/>
                  </p:cNvPicPr>
                  <p:nvPr/>
                </p:nvPicPr>
                <p:blipFill>
                  <a:blip r:embed="rId7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04938" y="1539037"/>
                    <a:ext cx="651501" cy="651501"/>
                  </a:xfrm>
                  <a:prstGeom prst="rect">
                    <a:avLst/>
                  </a:prstGeom>
                </p:spPr>
              </p:pic>
            </p:grpSp>
          </p:grpSp>
        </p:grpSp>
        <p:grpSp>
          <p:nvGrpSpPr>
            <p:cNvPr id="171" name="Group 170"/>
            <p:cNvGrpSpPr/>
            <p:nvPr/>
          </p:nvGrpSpPr>
          <p:grpSpPr>
            <a:xfrm>
              <a:off x="1801138" y="1395991"/>
              <a:ext cx="2267139" cy="1787387"/>
              <a:chOff x="1801138" y="1395991"/>
              <a:chExt cx="2267139" cy="1787387"/>
            </a:xfrm>
          </p:grpSpPr>
          <p:sp>
            <p:nvSpPr>
              <p:cNvPr id="117" name="Rectangle 116"/>
              <p:cNvSpPr/>
              <p:nvPr/>
            </p:nvSpPr>
            <p:spPr>
              <a:xfrm>
                <a:off x="1801138" y="2767880"/>
                <a:ext cx="2267139" cy="4154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조립 단위로 구성 필요</a:t>
                </a:r>
                <a:endParaRPr lang="en-US" altLang="ko-KR" sz="1050" kern="0" dirty="0" smtClean="0">
                  <a:solidFill>
                    <a:schemeClr val="tx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algn="ctr"/>
                <a:r>
                  <a:rPr lang="en-US" altLang="ko-KR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</a:t>
                </a:r>
                <a:r>
                  <a:rPr lang="en-US" altLang="ko-KR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공장 설비</a:t>
                </a:r>
                <a:r>
                  <a:rPr lang="en-US" altLang="ko-KR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공정 고려</a:t>
                </a:r>
                <a:endParaRPr lang="ko-KR" altLang="en-US" sz="1050" dirty="0">
                  <a:solidFill>
                    <a:schemeClr val="tx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grpSp>
            <p:nvGrpSpPr>
              <p:cNvPr id="162" name="Group 161"/>
              <p:cNvGrpSpPr/>
              <p:nvPr/>
            </p:nvGrpSpPr>
            <p:grpSpPr>
              <a:xfrm>
                <a:off x="1958360" y="1395991"/>
                <a:ext cx="1565911" cy="1321979"/>
                <a:chOff x="1958360" y="1278610"/>
                <a:chExt cx="1565911" cy="1321979"/>
              </a:xfrm>
            </p:grpSpPr>
            <p:sp>
              <p:nvSpPr>
                <p:cNvPr id="116" name="Rectangle 115"/>
                <p:cNvSpPr/>
                <p:nvPr/>
              </p:nvSpPr>
              <p:spPr>
                <a:xfrm>
                  <a:off x="2345144" y="2221888"/>
                  <a:ext cx="1179127" cy="378701"/>
                </a:xfrm>
                <a:prstGeom prst="rect">
                  <a:avLst/>
                </a:prstGeom>
                <a:gradFill rotWithShape="1">
                  <a:gsLst>
                    <a:gs pos="0">
                      <a:srgbClr val="5E6164">
                        <a:tint val="50000"/>
                        <a:satMod val="300000"/>
                      </a:srgbClr>
                    </a:gs>
                    <a:gs pos="35000">
                      <a:srgbClr val="5E6164">
                        <a:tint val="37000"/>
                        <a:satMod val="300000"/>
                        <a:alpha val="75000"/>
                      </a:srgbClr>
                    </a:gs>
                    <a:gs pos="100000">
                      <a:srgbClr val="5E6164">
                        <a:tint val="15000"/>
                        <a:satMod val="350000"/>
                      </a:srgbClr>
                    </a:gs>
                  </a:gsLst>
                  <a:lin ang="16200000" scaled="1"/>
                </a:gradFill>
                <a:ln w="9525" cap="flat" cmpd="sng" algn="ctr">
                  <a:solidFill>
                    <a:srgbClr val="5E6164">
                      <a:shade val="95000"/>
                      <a:satMod val="105000"/>
                    </a:srgbClr>
                  </a:solidFill>
                  <a:prstDash val="solid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1031509">
                    <a:defRPr/>
                  </a:pPr>
                  <a:r>
                    <a:rPr lang="en-US" sz="1000" kern="0" dirty="0" smtClean="0">
                      <a:solidFill>
                        <a:schemeClr val="tx2">
                          <a:lumMod val="50000"/>
                        </a:schemeClr>
                      </a:solidFill>
                      <a:latin typeface="3ds" panose="02000503020000020004" pitchFamily="2" charset="0"/>
                      <a:ea typeface="맑은 고딕" panose="020B0503020000020004" pitchFamily="50" charset="-127"/>
                    </a:rPr>
                    <a:t>Manufacturing</a:t>
                  </a:r>
                </a:p>
                <a:p>
                  <a:pPr algn="ctr" defTabSz="1031509">
                    <a:defRPr/>
                  </a:pPr>
                  <a:r>
                    <a:rPr lang="en-US" sz="1000" kern="0" dirty="0" smtClean="0">
                      <a:solidFill>
                        <a:schemeClr val="tx2">
                          <a:lumMod val="50000"/>
                        </a:schemeClr>
                      </a:solidFill>
                      <a:latin typeface="3ds" panose="02000503020000020004" pitchFamily="2" charset="0"/>
                      <a:ea typeface="맑은 고딕" panose="020B0503020000020004" pitchFamily="50" charset="-127"/>
                    </a:rPr>
                    <a:t>Planning </a:t>
                  </a:r>
                  <a:r>
                    <a:rPr lang="en-US" sz="1000" kern="0" dirty="0">
                      <a:solidFill>
                        <a:schemeClr val="tx2">
                          <a:lumMod val="50000"/>
                        </a:schemeClr>
                      </a:solidFill>
                      <a:latin typeface="3ds" panose="02000503020000020004" pitchFamily="2" charset="0"/>
                      <a:ea typeface="맑은 고딕" panose="020B0503020000020004" pitchFamily="50" charset="-127"/>
                    </a:rPr>
                    <a:t>BOM</a:t>
                  </a:r>
                </a:p>
              </p:txBody>
            </p:sp>
            <p:grpSp>
              <p:nvGrpSpPr>
                <p:cNvPr id="155" name="Group 154"/>
                <p:cNvGrpSpPr/>
                <p:nvPr/>
              </p:nvGrpSpPr>
              <p:grpSpPr>
                <a:xfrm>
                  <a:off x="1958360" y="1278610"/>
                  <a:ext cx="1422381" cy="973414"/>
                  <a:chOff x="1958360" y="1278610"/>
                  <a:chExt cx="1422381" cy="973414"/>
                </a:xfrm>
              </p:grpSpPr>
              <p:grpSp>
                <p:nvGrpSpPr>
                  <p:cNvPr id="148" name="Group 147"/>
                  <p:cNvGrpSpPr/>
                  <p:nvPr/>
                </p:nvGrpSpPr>
                <p:grpSpPr>
                  <a:xfrm>
                    <a:off x="2488674" y="1278610"/>
                    <a:ext cx="892067" cy="875212"/>
                    <a:chOff x="2488674" y="1278610"/>
                    <a:chExt cx="892067" cy="875212"/>
                  </a:xfrm>
                </p:grpSpPr>
                <p:pic>
                  <p:nvPicPr>
                    <p:cNvPr id="118" name="Picture 117"/>
                    <p:cNvPicPr>
                      <a:picLocks noChangeAspect="1"/>
                    </p:cNvPicPr>
                    <p:nvPr/>
                  </p:nvPicPr>
                  <p:blipFill>
                    <a:blip r:embed="rId8" cstate="print">
                      <a:duotone>
                        <a:srgbClr val="0B3F77">
                          <a:shade val="45000"/>
                          <a:satMod val="135000"/>
                        </a:srgbClr>
                        <a:prstClr val="white"/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rightnessContrast bright="40000"/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508927" y="1278610"/>
                      <a:ext cx="851560" cy="555509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19" name="TextBox 118"/>
                    <p:cNvSpPr txBox="1"/>
                    <p:nvPr/>
                  </p:nvSpPr>
                  <p:spPr>
                    <a:xfrm>
                      <a:off x="2488674" y="1876823"/>
                      <a:ext cx="8920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ko-KR" altLang="en-US" sz="1200" b="1" dirty="0" smtClean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생산</a:t>
                      </a:r>
                    </a:p>
                  </p:txBody>
                </p:sp>
              </p:grpSp>
              <p:pic>
                <p:nvPicPr>
                  <p:cNvPr id="154" name="Picture 153"/>
                  <p:cNvPicPr>
                    <a:picLocks noChangeAspect="1"/>
                  </p:cNvPicPr>
                  <p:nvPr/>
                </p:nvPicPr>
                <p:blipFill>
                  <a:blip r:embed="rId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958360" y="1539037"/>
                    <a:ext cx="712987" cy="712987"/>
                  </a:xfrm>
                  <a:prstGeom prst="rect">
                    <a:avLst/>
                  </a:prstGeom>
                </p:spPr>
              </p:pic>
            </p:grpSp>
          </p:grpSp>
        </p:grpSp>
        <p:grpSp>
          <p:nvGrpSpPr>
            <p:cNvPr id="173" name="Group 172"/>
            <p:cNvGrpSpPr/>
            <p:nvPr/>
          </p:nvGrpSpPr>
          <p:grpSpPr>
            <a:xfrm>
              <a:off x="5335982" y="1395991"/>
              <a:ext cx="2267139" cy="1787387"/>
              <a:chOff x="5335982" y="1395991"/>
              <a:chExt cx="2267139" cy="1787387"/>
            </a:xfrm>
          </p:grpSpPr>
          <p:sp>
            <p:nvSpPr>
              <p:cNvPr id="134" name="Rectangle 133"/>
              <p:cNvSpPr/>
              <p:nvPr/>
            </p:nvSpPr>
            <p:spPr>
              <a:xfrm>
                <a:off x="5335982" y="2767880"/>
                <a:ext cx="2267139" cy="4154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판매 가능 제품 구성 필요</a:t>
                </a:r>
                <a:endParaRPr lang="en-US" altLang="ko-KR" sz="1050" kern="0" dirty="0" smtClean="0">
                  <a:solidFill>
                    <a:schemeClr val="tx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171450" indent="-171450" algn="ctr">
                  <a:buFont typeface="Wingdings" panose="05000000000000000000" pitchFamily="2" charset="2"/>
                  <a:buChar char="à"/>
                </a:pPr>
                <a:r>
                  <a:rPr lang="ko-KR" altLang="en-US" sz="1050" kern="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Wingdings" panose="05000000000000000000" pitchFamily="2" charset="2"/>
                  </a:rPr>
                  <a:t>판매 사양 및 패키지 고려</a:t>
                </a:r>
                <a:endParaRPr lang="ko-KR" altLang="en-US" sz="1050" dirty="0">
                  <a:solidFill>
                    <a:schemeClr val="tx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grpSp>
            <p:nvGrpSpPr>
              <p:cNvPr id="164" name="Group 163"/>
              <p:cNvGrpSpPr/>
              <p:nvPr/>
            </p:nvGrpSpPr>
            <p:grpSpPr>
              <a:xfrm>
                <a:off x="5545578" y="1395991"/>
                <a:ext cx="1485994" cy="1321979"/>
                <a:chOff x="5545578" y="1278610"/>
                <a:chExt cx="1485994" cy="1321979"/>
              </a:xfrm>
            </p:grpSpPr>
            <p:sp>
              <p:nvSpPr>
                <p:cNvPr id="135" name="Rectangle 134"/>
                <p:cNvSpPr/>
                <p:nvPr/>
              </p:nvSpPr>
              <p:spPr>
                <a:xfrm>
                  <a:off x="5907530" y="2221888"/>
                  <a:ext cx="1124042" cy="378701"/>
                </a:xfrm>
                <a:prstGeom prst="rect">
                  <a:avLst/>
                </a:prstGeom>
                <a:gradFill rotWithShape="1">
                  <a:gsLst>
                    <a:gs pos="0">
                      <a:srgbClr val="5E6164">
                        <a:tint val="50000"/>
                        <a:satMod val="300000"/>
                      </a:srgbClr>
                    </a:gs>
                    <a:gs pos="35000">
                      <a:srgbClr val="5E6164">
                        <a:tint val="37000"/>
                        <a:satMod val="300000"/>
                        <a:alpha val="75000"/>
                      </a:srgbClr>
                    </a:gs>
                    <a:gs pos="100000">
                      <a:srgbClr val="5E6164">
                        <a:tint val="15000"/>
                        <a:satMod val="350000"/>
                      </a:srgbClr>
                    </a:gs>
                  </a:gsLst>
                  <a:lin ang="16200000" scaled="1"/>
                </a:gradFill>
                <a:ln w="9525" cap="flat" cmpd="sng" algn="ctr">
                  <a:solidFill>
                    <a:srgbClr val="5E6164">
                      <a:shade val="95000"/>
                      <a:satMod val="105000"/>
                    </a:srgbClr>
                  </a:solidFill>
                  <a:prstDash val="solid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1031509">
                    <a:defRPr/>
                  </a:pPr>
                  <a:r>
                    <a:rPr lang="en-US" sz="1000" kern="0" dirty="0">
                      <a:solidFill>
                        <a:schemeClr val="tx2">
                          <a:lumMod val="50000"/>
                        </a:schemeClr>
                      </a:solidFill>
                      <a:latin typeface="3ds" panose="02000503020000020004" pitchFamily="2" charset="0"/>
                      <a:ea typeface="맑은 고딕" panose="020B0503020000020004" pitchFamily="50" charset="-127"/>
                    </a:rPr>
                    <a:t>Sales </a:t>
                  </a:r>
                </a:p>
                <a:p>
                  <a:pPr algn="ctr" defTabSz="1031509">
                    <a:defRPr/>
                  </a:pPr>
                  <a:r>
                    <a:rPr lang="en-US" sz="1000" kern="0" dirty="0">
                      <a:solidFill>
                        <a:schemeClr val="tx2">
                          <a:lumMod val="50000"/>
                        </a:schemeClr>
                      </a:solidFill>
                      <a:latin typeface="3ds" panose="02000503020000020004" pitchFamily="2" charset="0"/>
                      <a:ea typeface="맑은 고딕" panose="020B0503020000020004" pitchFamily="50" charset="-127"/>
                    </a:rPr>
                    <a:t>BOM</a:t>
                  </a:r>
                </a:p>
              </p:txBody>
            </p:sp>
            <p:grpSp>
              <p:nvGrpSpPr>
                <p:cNvPr id="158" name="Group 157"/>
                <p:cNvGrpSpPr/>
                <p:nvPr/>
              </p:nvGrpSpPr>
              <p:grpSpPr>
                <a:xfrm>
                  <a:off x="5545578" y="1278610"/>
                  <a:ext cx="1370007" cy="1009216"/>
                  <a:chOff x="5545578" y="1278610"/>
                  <a:chExt cx="1370007" cy="1009216"/>
                </a:xfrm>
              </p:grpSpPr>
              <p:grpSp>
                <p:nvGrpSpPr>
                  <p:cNvPr id="150" name="Group 149"/>
                  <p:cNvGrpSpPr/>
                  <p:nvPr/>
                </p:nvGrpSpPr>
                <p:grpSpPr>
                  <a:xfrm>
                    <a:off x="6023518" y="1278610"/>
                    <a:ext cx="892067" cy="875212"/>
                    <a:chOff x="6023518" y="1278610"/>
                    <a:chExt cx="892067" cy="875212"/>
                  </a:xfrm>
                </p:grpSpPr>
                <p:pic>
                  <p:nvPicPr>
                    <p:cNvPr id="131" name="Picture 130"/>
                    <p:cNvPicPr>
                      <a:picLocks noChangeAspect="1"/>
                    </p:cNvPicPr>
                    <p:nvPr/>
                  </p:nvPicPr>
                  <p:blipFill>
                    <a:blip r:embed="rId2" cstate="print">
                      <a:grayscl/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rightnessContrast bright="40000" contrast="-20000"/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6043771" y="1278610"/>
                      <a:ext cx="851560" cy="555509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32" name="TextBox 131"/>
                    <p:cNvSpPr txBox="1"/>
                    <p:nvPr/>
                  </p:nvSpPr>
                  <p:spPr>
                    <a:xfrm>
                      <a:off x="6023518" y="1876823"/>
                      <a:ext cx="8920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ko-KR" altLang="en-US" sz="1200" b="1" dirty="0" smtClean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</a:t>
                      </a:r>
                    </a:p>
                  </p:txBody>
                </p:sp>
              </p:grpSp>
              <p:pic>
                <p:nvPicPr>
                  <p:cNvPr id="157" name="Picture 156"/>
                  <p:cNvPicPr>
                    <a:picLocks noChangeAspect="1"/>
                  </p:cNvPicPr>
                  <p:nvPr/>
                </p:nvPicPr>
                <p:blipFill>
                  <a:blip r:embed="rId10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545578" y="1539037"/>
                    <a:ext cx="748790" cy="748789"/>
                  </a:xfrm>
                  <a:prstGeom prst="rect">
                    <a:avLst/>
                  </a:prstGeom>
                </p:spPr>
              </p:pic>
            </p:grpSp>
          </p:grpSp>
        </p:grpSp>
        <p:pic>
          <p:nvPicPr>
            <p:cNvPr id="166" name="Picture 165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29718" y="1533415"/>
              <a:ext cx="642557" cy="1047130"/>
            </a:xfrm>
            <a:prstGeom prst="rect">
              <a:avLst/>
            </a:prstGeom>
          </p:spPr>
        </p:pic>
        <p:pic>
          <p:nvPicPr>
            <p:cNvPr id="167" name="Picture 166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7140" y="1533415"/>
              <a:ext cx="642557" cy="1047130"/>
            </a:xfrm>
            <a:prstGeom prst="rect">
              <a:avLst/>
            </a:prstGeom>
          </p:spPr>
        </p:pic>
        <p:pic>
          <p:nvPicPr>
            <p:cNvPr id="168" name="Picture 167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4562" y="1533415"/>
              <a:ext cx="642557" cy="1047130"/>
            </a:xfrm>
            <a:prstGeom prst="rect">
              <a:avLst/>
            </a:prstGeom>
          </p:spPr>
        </p:pic>
        <p:pic>
          <p:nvPicPr>
            <p:cNvPr id="169" name="Picture 168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31984" y="1533415"/>
              <a:ext cx="642557" cy="1047130"/>
            </a:xfrm>
            <a:prstGeom prst="rect">
              <a:avLst/>
            </a:prstGeom>
          </p:spPr>
        </p:pic>
      </p:grpSp>
      <p:pic>
        <p:nvPicPr>
          <p:cNvPr id="175" name="Picture 5" descr="hamburger"/>
          <p:cNvPicPr>
            <a:picLocks noChangeAspect="1" noChangeArrowheads="1"/>
          </p:cNvPicPr>
          <p:nvPr/>
        </p:nvPicPr>
        <p:blipFill>
          <a:blip r:embed="rId1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04853" y="882749"/>
            <a:ext cx="1672907" cy="13880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0" name="Picture 23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998279" y="658264"/>
            <a:ext cx="2881783" cy="1837049"/>
          </a:xfrm>
          <a:prstGeom prst="rect">
            <a:avLst/>
          </a:prstGeom>
        </p:spPr>
      </p:pic>
      <p:pic>
        <p:nvPicPr>
          <p:cNvPr id="241" name="Picture 24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600580" y="310420"/>
            <a:ext cx="2005082" cy="253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87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CATIA v5 - </a:t>
            </a:r>
            <a:r>
              <a:rPr lang="en-US" altLang="ko-KR" dirty="0" err="1" smtClean="0"/>
              <a:t>bom</a:t>
            </a:r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grpSp>
        <p:nvGrpSpPr>
          <p:cNvPr id="13" name="Group 12"/>
          <p:cNvGrpSpPr/>
          <p:nvPr/>
        </p:nvGrpSpPr>
        <p:grpSpPr>
          <a:xfrm>
            <a:off x="267871" y="786756"/>
            <a:ext cx="8608259" cy="3957712"/>
            <a:chOff x="364927" y="786756"/>
            <a:chExt cx="8608259" cy="3957712"/>
          </a:xfrm>
        </p:grpSpPr>
        <p:grpSp>
          <p:nvGrpSpPr>
            <p:cNvPr id="11" name="Group 10"/>
            <p:cNvGrpSpPr/>
            <p:nvPr/>
          </p:nvGrpSpPr>
          <p:grpSpPr>
            <a:xfrm>
              <a:off x="364927" y="786756"/>
              <a:ext cx="3594001" cy="3957712"/>
              <a:chOff x="364927" y="786756"/>
              <a:chExt cx="3594001" cy="3957712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91332" y="786756"/>
                <a:ext cx="3367596" cy="361315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4927" y="2460823"/>
                <a:ext cx="2346425" cy="2283645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</p:grpSp>
        <p:grpSp>
          <p:nvGrpSpPr>
            <p:cNvPr id="12" name="Group 11"/>
            <p:cNvGrpSpPr/>
            <p:nvPr/>
          </p:nvGrpSpPr>
          <p:grpSpPr>
            <a:xfrm>
              <a:off x="4185333" y="786756"/>
              <a:ext cx="4787853" cy="3819554"/>
              <a:chOff x="4185333" y="786756"/>
              <a:chExt cx="4787853" cy="3819554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85333" y="786756"/>
                <a:ext cx="4787853" cy="2573845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5"/>
              <a:srcRect r="20081" b="28589"/>
              <a:stretch/>
            </p:blipFill>
            <p:spPr>
              <a:xfrm>
                <a:off x="6197601" y="2089347"/>
                <a:ext cx="2625380" cy="2516963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</p:grpSp>
      </p:grpSp>
    </p:spTree>
    <p:extLst>
      <p:ext uri="{BB962C8B-B14F-4D97-AF65-F5344CB8AC3E}">
        <p14:creationId xmlns:p14="http://schemas.microsoft.com/office/powerpoint/2010/main" val="242355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8" name="Rectangle 7"/>
          <p:cNvSpPr/>
          <p:nvPr/>
        </p:nvSpPr>
        <p:spPr>
          <a:xfrm>
            <a:off x="1963987" y="1786920"/>
            <a:ext cx="521602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b="1" dirty="0" smtClean="0">
                <a:solidFill>
                  <a:schemeClr val="bg1"/>
                </a:solidFill>
              </a:rPr>
              <a:t>ENOVIA / PLATFORM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9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PORATE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0B38E749-D71E-4441-BD0A-191D45035818}"/>
    </a:ext>
  </a:extLst>
</a:theme>
</file>

<file path=ppt/theme/theme2.xml><?xml version="1.0" encoding="utf-8"?>
<a:theme xmlns:a="http://schemas.openxmlformats.org/drawingml/2006/main" name="1_CORPORATE">
  <a:themeElements>
    <a:clrScheme name="3DS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0B3F77"/>
      </a:accent1>
      <a:accent2>
        <a:srgbClr val="00B2A9"/>
      </a:accent2>
      <a:accent3>
        <a:srgbClr val="E1CD00"/>
      </a:accent3>
      <a:accent4>
        <a:srgbClr val="E87722"/>
      </a:accent4>
      <a:accent5>
        <a:srgbClr val="84BD00"/>
      </a:accent5>
      <a:accent6>
        <a:srgbClr val="0077C8"/>
      </a:accent6>
      <a:hlink>
        <a:srgbClr val="0000FF"/>
      </a:hlink>
      <a:folHlink>
        <a:srgbClr val="800080"/>
      </a:folHlink>
    </a:clrScheme>
    <a:fontScheme name="3DS PPT template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FFB14441-1505-A84D-A74C-2B86BED02E3E}" vid="{89CBF92D-C8B1-F444-BD06-08E20F1DD5C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6C093F7B2433A4686363E44DC318470" ma:contentTypeVersion="12" ma:contentTypeDescription="새 문서를 만듭니다." ma:contentTypeScope="" ma:versionID="f91816f874ee699d42ce7fe05ffaa47c">
  <xsd:schema xmlns:xsd="http://www.w3.org/2001/XMLSchema" xmlns:xs="http://www.w3.org/2001/XMLSchema" xmlns:p="http://schemas.microsoft.com/office/2006/metadata/properties" xmlns:ns2="5ca1a6b8-755e-4e13-8877-67d52c2c36d4" xmlns:ns3="7fc7b5da-4b2f-419d-817d-686066761dd0" targetNamespace="http://schemas.microsoft.com/office/2006/metadata/properties" ma:root="true" ma:fieldsID="5a5df512d89a53fd0025c80cfe11c192" ns2:_="" ns3:_="">
    <xsd:import namespace="5ca1a6b8-755e-4e13-8877-67d52c2c36d4"/>
    <xsd:import namespace="7fc7b5da-4b2f-419d-817d-686066761d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a1a6b8-755e-4e13-8877-67d52c2c36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이미지 태그" ma:readOnly="false" ma:fieldId="{5cf76f15-5ced-4ddc-b409-7134ff3c332f}" ma:taxonomyMulti="true" ma:sspId="2c5c6cbc-1cf6-425a-85a2-fd167e3425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c7b5da-4b2f-419d-817d-686066761dd0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3ad17412-811b-42e4-b270-d21c47b9727c}" ma:internalName="TaxCatchAll" ma:showField="CatchAllData" ma:web="7fc7b5da-4b2f-419d-817d-686066761d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fc7b5da-4b2f-419d-817d-686066761dd0" xsi:nil="true"/>
    <lcf76f155ced4ddcb4097134ff3c332f xmlns="5ca1a6b8-755e-4e13-8877-67d52c2c36d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97424170-E448-4DF9-8EED-D092689CC573}"/>
</file>

<file path=customXml/itemProps2.xml><?xml version="1.0" encoding="utf-8"?>
<ds:datastoreItem xmlns:ds="http://schemas.openxmlformats.org/officeDocument/2006/customXml" ds:itemID="{B725DA55-C965-4600-B5B5-5AFE39DD93F4}"/>
</file>

<file path=customXml/itemProps3.xml><?xml version="1.0" encoding="utf-8"?>
<ds:datastoreItem xmlns:ds="http://schemas.openxmlformats.org/officeDocument/2006/customXml" ds:itemID="{5F97BD12-0DF3-49F7-876C-C04A579F8F02}"/>
</file>

<file path=docProps/app.xml><?xml version="1.0" encoding="utf-8"?>
<Properties xmlns="http://schemas.openxmlformats.org/officeDocument/2006/extended-properties" xmlns:vt="http://schemas.openxmlformats.org/officeDocument/2006/docPropsVTypes">
  <Template>Dassault_Template_Shortversion</Template>
  <TotalTime>1640</TotalTime>
  <Words>496</Words>
  <Application>Microsoft Office PowerPoint</Application>
  <PresentationFormat>On-screen Show (16:9)</PresentationFormat>
  <Paragraphs>108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7" baseType="lpstr">
      <vt:lpstr>ＭＳ Ｐゴシック</vt:lpstr>
      <vt:lpstr>맑은 고딕</vt:lpstr>
      <vt:lpstr>3ds</vt:lpstr>
      <vt:lpstr>3ds Condensed</vt:lpstr>
      <vt:lpstr>3ds Light</vt:lpstr>
      <vt:lpstr>3ds SemiBold</vt:lpstr>
      <vt:lpstr>Arial</vt:lpstr>
      <vt:lpstr>Arial Narrow</vt:lpstr>
      <vt:lpstr>Calibri</vt:lpstr>
      <vt:lpstr>Courier New</vt:lpstr>
      <vt:lpstr>Wingdings</vt:lpstr>
      <vt:lpstr>Wingdings 3</vt:lpstr>
      <vt:lpstr>CORPORATE</vt:lpstr>
      <vt:lpstr>1_CORPORATE</vt:lpstr>
      <vt:lpstr>3D익스피리언스 플랫폼 아카데미</vt:lpstr>
      <vt:lpstr>PowerPoint Presentation</vt:lpstr>
      <vt:lpstr>BOM ?</vt:lpstr>
      <vt:lpstr>BOM ?</vt:lpstr>
      <vt:lpstr>BOM ?</vt:lpstr>
      <vt:lpstr>Bom ?</vt:lpstr>
      <vt:lpstr>BOM ?</vt:lpstr>
      <vt:lpstr>CATIA v5 - bom</vt:lpstr>
      <vt:lpstr>PowerPoint Presentation</vt:lpstr>
      <vt:lpstr>Limitation of ENOVIA based Business Approach</vt:lpstr>
      <vt:lpstr>PowerPoint Presentation</vt:lpstr>
      <vt:lpstr>Benefit of Platform based Business Approach</vt:lpstr>
      <vt:lpstr>PowerPoint Presentation</vt:lpstr>
    </vt:vector>
  </TitlesOfParts>
  <Company>DASSAULT SYSTEMES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CHOI Soonho</dc:creator>
  <cp:lastModifiedBy>CHOI Soonho</cp:lastModifiedBy>
  <cp:revision>150</cp:revision>
  <cp:lastPrinted>2013-06-27T08:50:33Z</cp:lastPrinted>
  <dcterms:created xsi:type="dcterms:W3CDTF">2022-08-09T06:46:18Z</dcterms:created>
  <dcterms:modified xsi:type="dcterms:W3CDTF">2022-11-07T06:00:19Z</dcterms:modified>
  <cp:version>2021.11.18.1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 Version">
    <vt:lpwstr>1.0</vt:lpwstr>
  </property>
  <property fmtid="{D5CDD505-2E9C-101B-9397-08002B2CF9AE}" pid="3" name="ContentTypeId">
    <vt:lpwstr>0x01010026C093F7B2433A4686363E44DC318470</vt:lpwstr>
  </property>
</Properties>
</file>